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43"/>
  </p:notesMasterIdLst>
  <p:sldIdLst>
    <p:sldId id="256" r:id="rId2"/>
    <p:sldId id="344" r:id="rId3"/>
    <p:sldId id="343" r:id="rId4"/>
    <p:sldId id="257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4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34" r:id="rId67"/>
    <p:sldId id="335" r:id="rId68"/>
    <p:sldId id="336" r:id="rId69"/>
    <p:sldId id="337" r:id="rId70"/>
    <p:sldId id="400" r:id="rId71"/>
    <p:sldId id="338" r:id="rId72"/>
    <p:sldId id="339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40" r:id="rId84"/>
    <p:sldId id="341" r:id="rId85"/>
    <p:sldId id="342" r:id="rId86"/>
    <p:sldId id="312" r:id="rId87"/>
    <p:sldId id="311" r:id="rId88"/>
    <p:sldId id="345" r:id="rId89"/>
    <p:sldId id="346" r:id="rId90"/>
    <p:sldId id="347" r:id="rId91"/>
    <p:sldId id="348" r:id="rId92"/>
    <p:sldId id="354" r:id="rId93"/>
    <p:sldId id="349" r:id="rId94"/>
    <p:sldId id="350" r:id="rId95"/>
    <p:sldId id="351" r:id="rId96"/>
    <p:sldId id="352" r:id="rId97"/>
    <p:sldId id="362" r:id="rId98"/>
    <p:sldId id="363" r:id="rId99"/>
    <p:sldId id="353" r:id="rId100"/>
    <p:sldId id="355" r:id="rId101"/>
    <p:sldId id="356" r:id="rId102"/>
    <p:sldId id="357" r:id="rId103"/>
    <p:sldId id="365" r:id="rId104"/>
    <p:sldId id="366" r:id="rId105"/>
    <p:sldId id="367" r:id="rId106"/>
    <p:sldId id="360" r:id="rId107"/>
    <p:sldId id="359" r:id="rId108"/>
    <p:sldId id="368" r:id="rId109"/>
    <p:sldId id="369" r:id="rId110"/>
    <p:sldId id="370" r:id="rId111"/>
    <p:sldId id="313" r:id="rId112"/>
    <p:sldId id="371" r:id="rId113"/>
    <p:sldId id="382" r:id="rId114"/>
    <p:sldId id="383" r:id="rId115"/>
    <p:sldId id="399" r:id="rId116"/>
    <p:sldId id="372" r:id="rId117"/>
    <p:sldId id="373" r:id="rId118"/>
    <p:sldId id="374" r:id="rId119"/>
    <p:sldId id="398" r:id="rId120"/>
    <p:sldId id="384" r:id="rId121"/>
    <p:sldId id="385" r:id="rId122"/>
    <p:sldId id="386" r:id="rId123"/>
    <p:sldId id="397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75" r:id="rId135"/>
    <p:sldId id="376" r:id="rId136"/>
    <p:sldId id="377" r:id="rId137"/>
    <p:sldId id="378" r:id="rId138"/>
    <p:sldId id="379" r:id="rId139"/>
    <p:sldId id="380" r:id="rId140"/>
    <p:sldId id="381" r:id="rId141"/>
    <p:sldId id="315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jpe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83D6C-EE42-43AB-8734-F07FFFC472C4}" type="datetimeFigureOut">
              <a:rPr lang="en-US" smtClean="0"/>
              <a:t>04-Aug-20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3F7B-40ED-47AB-A037-431DAA4AC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9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804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10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697D26-3824-4724-A9DF-2E0CADA8F5DD}" type="slidenum">
              <a:rPr lang="en-US" altLang="en-US" smtClean="0"/>
              <a:pPr>
                <a:spcBef>
                  <a:spcPct val="0"/>
                </a:spcBef>
              </a:pPr>
              <a:t>103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99032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176C90-9FCF-478D-AFBF-0D5B8C3DDB43}" type="slidenum">
              <a:rPr lang="en-US" altLang="en-US" smtClean="0"/>
              <a:pPr>
                <a:spcBef>
                  <a:spcPct val="0"/>
                </a:spcBef>
              </a:pPr>
              <a:t>104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740145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914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898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915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3DCA74-965C-44F8-97BE-2852CC40CC16}" type="slidenum">
              <a:rPr lang="en-US" altLang="en-US" smtClean="0"/>
              <a:pPr>
                <a:spcBef>
                  <a:spcPct val="0"/>
                </a:spcBef>
              </a:pPr>
              <a:t>108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70102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585E71-1C00-4492-933D-9FD1E713C6E5}" type="slidenum">
              <a:rPr lang="en-US" altLang="en-US" smtClean="0"/>
              <a:pPr>
                <a:spcBef>
                  <a:spcPct val="0"/>
                </a:spcBef>
              </a:pPr>
              <a:t>109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67317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6EAF58-5485-469F-9E3A-0B9F3A7E363E}" type="slidenum">
              <a:rPr lang="en-US" altLang="en-US" smtClean="0"/>
              <a:pPr>
                <a:spcBef>
                  <a:spcPct val="0"/>
                </a:spcBef>
              </a:pPr>
              <a:t>110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204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932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29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453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55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689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07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985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171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770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8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0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1244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30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13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190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897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544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97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111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127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292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30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10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5664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800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9129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377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5109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78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264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658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0320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1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12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6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1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8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6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0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75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45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8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9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65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5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0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2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31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10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3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6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31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06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37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04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8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35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79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51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08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8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18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00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91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31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65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9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0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2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263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65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2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413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977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56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771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496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400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949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32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51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230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50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675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4B9EEE-0C5A-4F80-A30F-04E94CCABAC5}" type="slidenum">
              <a:rPr lang="en-US" altLang="en-US" smtClean="0"/>
              <a:pPr>
                <a:spcBef>
                  <a:spcPct val="0"/>
                </a:spcBef>
              </a:pPr>
              <a:t>67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376058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454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C6396-680F-46D2-80BD-164F80313AC5}" type="slidenum">
              <a:rPr lang="en-US" altLang="en-US" smtClean="0"/>
              <a:pPr>
                <a:spcBef>
                  <a:spcPct val="0"/>
                </a:spcBef>
              </a:pPr>
              <a:t>69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7376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FB4F4E-9A28-4D98-9D39-983A416D014F}" type="slidenum">
              <a:rPr lang="en-US" altLang="en-US" smtClean="0"/>
              <a:pPr>
                <a:spcBef>
                  <a:spcPct val="0"/>
                </a:spcBef>
              </a:pPr>
              <a:t>71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50809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518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376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184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5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118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32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937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627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7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42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527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574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2A559E-E3FC-4E42-8691-FCE882539C22}" type="slidenum">
              <a:rPr lang="en-US" altLang="en-US" smtClean="0"/>
              <a:pPr>
                <a:spcBef>
                  <a:spcPct val="0"/>
                </a:spcBef>
              </a:pPr>
              <a:t>83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3832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04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102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111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144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34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999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9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59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AF4857-2C41-4AFC-BB4E-9CA4B0719E46}" type="slidenum">
              <a:rPr lang="en-US" altLang="en-US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</a:pPr>
              <a:t>92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35759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12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40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536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512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55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95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287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3F7B-40ED-47AB-A037-431DAA4AC91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3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B272-C092-4541-9508-A88B14A7C513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1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F8CF-2EBE-49AE-8CBE-82D971B7D3BE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7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FF9A1-1C27-4601-B3D7-8387960A443A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256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2821-1A82-4C91-857E-68E395D9A16E}" type="datetime1">
              <a:rPr lang="en-US" smtClean="0"/>
              <a:t>04-Aug-20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85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5578-8C02-495F-ABD3-EBFB3B2F449C}" type="datetime1">
              <a:rPr lang="en-US" smtClean="0"/>
              <a:t>04-Aug-20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74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8DD0-AE69-4AE6-8712-44D8324E1517}" type="datetime1">
              <a:rPr lang="en-US" smtClean="0"/>
              <a:t>04-Aug-20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77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79E2-463B-43C7-B6BE-F08E386F26F7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01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FC0-F209-4104-9784-517A9D68BBBF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6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90058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699820"/>
          </a:xfrm>
        </p:spPr>
        <p:txBody>
          <a:bodyPr/>
          <a:lstStyle>
            <a:lvl1pPr>
              <a:buClr>
                <a:srgbClr val="0070C0"/>
              </a:buClr>
              <a:buSzPct val="80000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Bahnschrift" panose="020B0502040204020203" pitchFamily="34" charset="0"/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166A-4634-4074-B9EA-3CD4B67101B0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2619" y="787783"/>
            <a:ext cx="663587" cy="352759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17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>
                <a:solidFill>
                  <a:srgbClr val="002060"/>
                </a:solidFill>
                <a:latin typeface="Sitka Small" panose="02000505000000020004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B96D-F3AD-4AAC-89E1-73B09C32A1CE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5135" y="3244141"/>
            <a:ext cx="811071" cy="337260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5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EB523-27EF-4352-8907-4643C3EFA2FB}" type="datetime1">
              <a:rPr lang="en-US" smtClean="0"/>
              <a:t>04-Aug-20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9EE3-B1BD-47A0-A378-AB431CB85A54}" type="datetime1">
              <a:rPr lang="en-US" smtClean="0"/>
              <a:t>04-Aug-20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6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72A4-9D8D-4C41-9E7B-35CCC40CDD06}" type="datetime1">
              <a:rPr lang="en-US" smtClean="0"/>
              <a:t>04-Aug-20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3190-6EB4-4175-A417-AA4AABD623A8}" type="datetime1">
              <a:rPr lang="en-US" smtClean="0"/>
              <a:t>04-Aug-20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E810-E24F-4EE5-BA7E-6A7614D39909}" type="datetime1">
              <a:rPr lang="en-US" smtClean="0"/>
              <a:t>04-Aug-20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6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DBC49-E886-4D52-A9F7-E31CDE2571A3}" type="datetime1">
              <a:rPr lang="en-US" smtClean="0"/>
              <a:t>04-Aug-20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C1211-299A-4498-8445-3E92FD05B6F6}" type="datetime1">
              <a:rPr lang="en-US" smtClean="0"/>
              <a:t>04-Aug-20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8CE55FB-C8CE-43BD-8EBC-C060BF5D6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microsoft.com/office/2007/relationships/hdphoto" Target="../media/hdphoto5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oVf1jLxgj4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mp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4193" y="1345020"/>
            <a:ext cx="6600451" cy="1036673"/>
          </a:xfrm>
        </p:spPr>
        <p:txBody>
          <a:bodyPr/>
          <a:lstStyle/>
          <a:p>
            <a:r>
              <a:rPr lang="en-US" dirty="0" smtClean="0"/>
              <a:t>Module - 3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4192" y="2530550"/>
            <a:ext cx="6600451" cy="26581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Big Data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Business Intelligence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Data Warehousing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Data Mining</a:t>
            </a:r>
          </a:p>
          <a:p>
            <a:pPr>
              <a:spcBef>
                <a:spcPts val="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Data </a:t>
            </a:r>
            <a:r>
              <a:rPr lang="en-US" sz="3200" dirty="0">
                <a:solidFill>
                  <a:srgbClr val="FF0000"/>
                </a:solidFill>
              </a:rPr>
              <a:t>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4192" y="5337545"/>
            <a:ext cx="507173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Dr. S. NANDAGOPALAN </a:t>
            </a:r>
            <a:endParaRPr lang="en-US" sz="2800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347663"/>
            <a:ext cx="6589199" cy="724054"/>
          </a:xfrm>
        </p:spPr>
        <p:txBody>
          <a:bodyPr>
            <a:normAutofit/>
          </a:bodyPr>
          <a:lstStyle/>
          <a:p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745" y="1140542"/>
            <a:ext cx="7311656" cy="5142271"/>
          </a:xfrm>
        </p:spPr>
        <p:txBody>
          <a:bodyPr>
            <a:normAutofit/>
          </a:bodyPr>
          <a:lstStyle/>
          <a:p>
            <a:r>
              <a:rPr lang="en-US" sz="1800" dirty="0"/>
              <a:t>Innovation is defined as </a:t>
            </a:r>
            <a:r>
              <a:rPr lang="en-US" sz="1800" b="1" dirty="0"/>
              <a:t>the process of making an idea or invention into a good or service that creates value and/or for which customers will </a:t>
            </a:r>
            <a:r>
              <a:rPr lang="en-US" sz="1800" b="1" dirty="0" smtClean="0"/>
              <a:t>pay</a:t>
            </a:r>
          </a:p>
          <a:p>
            <a:r>
              <a:rPr lang="en-US" sz="1800" b="1" dirty="0"/>
              <a:t>innovation </a:t>
            </a:r>
            <a:r>
              <a:rPr lang="en-US" sz="1800" b="1" dirty="0" smtClean="0"/>
              <a:t>example</a:t>
            </a:r>
            <a:r>
              <a:rPr lang="en-US" sz="1800" dirty="0" smtClean="0"/>
              <a:t>: </a:t>
            </a:r>
            <a:r>
              <a:rPr lang="en-US" sz="1800" dirty="0"/>
              <a:t>The electronics company LG introduced a new type of screen that is flexible enough to roll up like a newspaper.</a:t>
            </a:r>
          </a:p>
        </p:txBody>
      </p:sp>
      <p:pic>
        <p:nvPicPr>
          <p:cNvPr id="4" name="Picture 4" descr="http://blogs.gartner.com/doug-laney/files/2012/12/info-innov-graph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29" y="2795093"/>
            <a:ext cx="6135619" cy="399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Techniques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98" y="1655295"/>
            <a:ext cx="7228641" cy="41926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Decision trees are easy to understand and easy to use, by analysts </a:t>
            </a:r>
            <a:r>
              <a:rPr lang="en-US" dirty="0" smtClean="0"/>
              <a:t>as well </a:t>
            </a:r>
            <a:r>
              <a:rPr lang="en-US" dirty="0"/>
              <a:t>as executives. They also show a high predictive accuracy.</a:t>
            </a:r>
          </a:p>
          <a:p>
            <a:r>
              <a:rPr lang="en-US" dirty="0" smtClean="0"/>
              <a:t>They </a:t>
            </a:r>
            <a:r>
              <a:rPr lang="en-US" dirty="0"/>
              <a:t>select the most relevant variables automatically out of all </a:t>
            </a:r>
            <a:r>
              <a:rPr lang="en-US" dirty="0" smtClean="0"/>
              <a:t>the available </a:t>
            </a:r>
            <a:r>
              <a:rPr lang="en-US" dirty="0"/>
              <a:t>variables for decision-making.</a:t>
            </a:r>
          </a:p>
          <a:p>
            <a:r>
              <a:rPr lang="en-US" dirty="0" smtClean="0"/>
              <a:t>Decision </a:t>
            </a:r>
            <a:r>
              <a:rPr lang="en-US" dirty="0"/>
              <a:t>trees are tolerant of data quality issues and do not </a:t>
            </a:r>
            <a:r>
              <a:rPr lang="en-US" dirty="0" smtClean="0"/>
              <a:t>require much </a:t>
            </a:r>
            <a:r>
              <a:rPr lang="en-US" dirty="0"/>
              <a:t>data preparation from the users.</a:t>
            </a:r>
          </a:p>
          <a:p>
            <a:r>
              <a:rPr lang="en-US" dirty="0" smtClean="0"/>
              <a:t>Even </a:t>
            </a:r>
            <a:r>
              <a:rPr lang="en-US" dirty="0"/>
              <a:t>nonlinear relationships can be handled well by decision trees.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699820"/>
          </a:xfrm>
        </p:spPr>
        <p:txBody>
          <a:bodyPr/>
          <a:lstStyle/>
          <a:p>
            <a:r>
              <a:rPr lang="en-US" dirty="0" smtClean="0"/>
              <a:t>ANN</a:t>
            </a:r>
          </a:p>
          <a:p>
            <a:r>
              <a:rPr lang="en-US" dirty="0" smtClean="0"/>
              <a:t>Cluster Analysis</a:t>
            </a:r>
          </a:p>
          <a:p>
            <a:r>
              <a:rPr lang="en-US" dirty="0" smtClean="0"/>
              <a:t>Association Rule Mining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Note: will be discussed in detail later (Module-4)</a:t>
            </a:r>
            <a:endParaRPr lang="en-US" i="1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162800" cy="1143000"/>
          </a:xfrm>
        </p:spPr>
        <p:txBody>
          <a:bodyPr/>
          <a:lstStyle/>
          <a:p>
            <a:pPr eaLnBrk="1" hangingPunct="1"/>
            <a:r>
              <a:rPr lang="en-US" altLang="en-US" sz="3400" smtClean="0"/>
              <a:t>Data Preparation – A Critical Task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18" y="1050962"/>
            <a:ext cx="34861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Content Placeholder 3"/>
          <p:cNvSpPr>
            <a:spLocks noGrp="1"/>
          </p:cNvSpPr>
          <p:nvPr>
            <p:ph sz="half" idx="4294967295"/>
          </p:nvPr>
        </p:nvSpPr>
        <p:spPr>
          <a:xfrm>
            <a:off x="4660604" y="1512924"/>
            <a:ext cx="4217582" cy="4572000"/>
          </a:xfrm>
        </p:spPr>
        <p:txBody>
          <a:bodyPr/>
          <a:lstStyle/>
          <a:p>
            <a:r>
              <a:rPr lang="en-US" altLang="en-US" sz="2000" dirty="0" smtClean="0"/>
              <a:t>Quality of data is key to data mining effectiveness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 smtClean="0"/>
              <a:t>Breadth of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 smtClean="0"/>
              <a:t>Structure / Schema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 smtClean="0"/>
              <a:t>Sparse /Missing values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 smtClean="0"/>
              <a:t>Information density </a:t>
            </a:r>
          </a:p>
          <a:p>
            <a:pPr>
              <a:spcBef>
                <a:spcPts val="2400"/>
              </a:spcBef>
            </a:pPr>
            <a:r>
              <a:rPr lang="en-US" altLang="en-US" sz="2000" dirty="0" smtClean="0"/>
              <a:t>Extract, Transform, Load (ETL) process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 smtClean="0"/>
              <a:t>Scripts for automation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 smtClean="0"/>
              <a:t>From operational to Dare Warehouses</a:t>
            </a:r>
          </a:p>
          <a:p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521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532861" y="627320"/>
            <a:ext cx="7162800" cy="738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in Data Mining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81400"/>
            <a:ext cx="64770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1295400" y="1447800"/>
            <a:ext cx="7543800" cy="2286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 smtClean="0"/>
              <a:t>Data: a collection of facts usually obtained as the result of experiences, observations, or experiments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 smtClean="0"/>
              <a:t>Data may consist of numbers, words, images, …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 smtClean="0"/>
              <a:t>Data: lowest level of abstraction (from which information and knowledge are derived)</a:t>
            </a:r>
          </a:p>
        </p:txBody>
      </p:sp>
    </p:spTree>
    <p:extLst>
      <p:ext uri="{BB962C8B-B14F-4D97-AF65-F5344CB8AC3E}">
        <p14:creationId xmlns:p14="http://schemas.microsoft.com/office/powerpoint/2010/main" val="4716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409699" y="565297"/>
            <a:ext cx="7162800" cy="1143000"/>
          </a:xfrm>
        </p:spPr>
        <p:txBody>
          <a:bodyPr/>
          <a:lstStyle/>
          <a:p>
            <a:r>
              <a:rPr lang="en-US" altLang="en-US" sz="3200" dirty="0" smtClean="0"/>
              <a:t>Comparing Popular DM Platforms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818533"/>
              </p:ext>
            </p:extLst>
          </p:nvPr>
        </p:nvGraphicFramePr>
        <p:xfrm>
          <a:off x="990600" y="1435396"/>
          <a:ext cx="8000999" cy="4921466"/>
        </p:xfrm>
        <a:graphic>
          <a:graphicData uri="http://schemas.openxmlformats.org/drawingml/2006/table">
            <a:tbl>
              <a:tblPr/>
              <a:tblGrid>
                <a:gridCol w="156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051">
                  <a:extLst>
                    <a:ext uri="{9D8B030D-6E8A-4147-A177-3AD203B41FA5}">
                      <a16:colId xmlns:a16="http://schemas.microsoft.com/office/drawing/2014/main" val="1617983615"/>
                    </a:ext>
                  </a:extLst>
                </a:gridCol>
                <a:gridCol w="1614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Times New Roman"/>
                        </a:rPr>
                        <a:t>Feature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Times New Roman"/>
                        </a:rPr>
                        <a:t>Excel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Times New Roman"/>
                        </a:rPr>
                        <a:t>R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Times New Roman"/>
                        </a:rPr>
                        <a:t>IBM SPSS Modeler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2060"/>
                          </a:solidFill>
                          <a:latin typeface="Calibri"/>
                          <a:ea typeface="Calibri"/>
                          <a:cs typeface="Times New Roman"/>
                        </a:rPr>
                        <a:t>Weka 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8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Ownership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Commercial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Open-Source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Commercial, expensive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Open-source, free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1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Data Mining Features 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Limited; extensible with add-on modules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Extensive features, unlimited data sizes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Extensive features, unlimited data sizes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Extensive, performance issues with large data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Stand-alone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Stand-alone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Stand-alone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Embedded in BI software suites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Stand-alone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8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User skills needed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End-users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Skilled data miners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For skilled BI analysts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Skilled BI analysts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User interface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Text and click, Easy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Command line and IDE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Drag &amp; Drop use, colorful, beautiful GUI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GUI, mostly </a:t>
                      </a:r>
                      <a:r>
                        <a:rPr lang="en-US" sz="1600" dirty="0" err="1">
                          <a:latin typeface="Calibri"/>
                          <a:ea typeface="Calibri"/>
                          <a:cs typeface="Times New Roman"/>
                        </a:rPr>
                        <a:t>b&amp;w</a:t>
                      </a: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 text output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8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Data formats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Industry-standard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CSV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Variety of data sources accepted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CSV, Proprietary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7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154" y="1514168"/>
            <a:ext cx="6967669" cy="4780306"/>
          </a:xfrm>
        </p:spPr>
        <p:txBody>
          <a:bodyPr>
            <a:normAutofit/>
          </a:bodyPr>
          <a:lstStyle/>
          <a:p>
            <a:r>
              <a:rPr lang="en-US" dirty="0"/>
              <a:t>Effective and successful use of data mining activity requires </a:t>
            </a:r>
            <a:r>
              <a:rPr lang="en-US" dirty="0" smtClean="0"/>
              <a:t>business and </a:t>
            </a:r>
            <a:r>
              <a:rPr lang="en-US" dirty="0"/>
              <a:t>technology skills. </a:t>
            </a:r>
            <a:endParaRPr lang="en-US" dirty="0" smtClean="0"/>
          </a:p>
          <a:p>
            <a:r>
              <a:rPr lang="en-US" dirty="0" smtClean="0"/>
              <a:t>Business </a:t>
            </a:r>
            <a:r>
              <a:rPr lang="en-US" dirty="0"/>
              <a:t>aspects </a:t>
            </a:r>
            <a:r>
              <a:rPr lang="en-US" dirty="0" smtClean="0"/>
              <a:t> - to understand </a:t>
            </a:r>
            <a:r>
              <a:rPr lang="en-US" dirty="0"/>
              <a:t>the </a:t>
            </a:r>
            <a:r>
              <a:rPr lang="en-US" dirty="0" smtClean="0"/>
              <a:t>domain and </a:t>
            </a:r>
            <a:r>
              <a:rPr lang="en-US" dirty="0"/>
              <a:t>the key questions. </a:t>
            </a:r>
            <a:r>
              <a:rPr lang="en-US" dirty="0" smtClean="0"/>
              <a:t>And find possible </a:t>
            </a:r>
            <a:r>
              <a:rPr lang="en-US" dirty="0"/>
              <a:t>relationships in </a:t>
            </a:r>
            <a:r>
              <a:rPr lang="en-US" dirty="0" smtClean="0"/>
              <a:t>the data </a:t>
            </a:r>
            <a:r>
              <a:rPr lang="en-US" dirty="0"/>
              <a:t>and create hypotheses to test it.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IT aspects </a:t>
            </a:r>
            <a:r>
              <a:rPr lang="en-US" dirty="0" smtClean="0"/>
              <a:t>- fetch </a:t>
            </a:r>
            <a:r>
              <a:rPr lang="en-US" dirty="0"/>
              <a:t>the data </a:t>
            </a:r>
            <a:r>
              <a:rPr lang="en-US" dirty="0" smtClean="0"/>
              <a:t>from many </a:t>
            </a:r>
            <a:r>
              <a:rPr lang="en-US" dirty="0"/>
              <a:t>sources, clean up the data, assemble it to meet the needs of the </a:t>
            </a:r>
            <a:r>
              <a:rPr lang="en-US" dirty="0" smtClean="0"/>
              <a:t>business problem. Then </a:t>
            </a:r>
            <a:r>
              <a:rPr lang="en-US" dirty="0"/>
              <a:t>run the data mining techniques on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Cross-Industry Standard Process for Data Mining (CRISP-DM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107</a:t>
            </a:fld>
            <a:endParaRPr lang="en-US"/>
          </a:p>
        </p:txBody>
      </p:sp>
      <p:pic>
        <p:nvPicPr>
          <p:cNvPr id="6" name="irc_mi" descr="http://www.sv-europe.com/eu/wp-content/uploads/2013/12/newcrispdia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2" y="1706981"/>
            <a:ext cx="4620107" cy="477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349947" y="1706981"/>
            <a:ext cx="3657600" cy="44958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algn="ctr" eaLnBrk="1" hangingPunct="1">
              <a:spcBef>
                <a:spcPts val="2400"/>
              </a:spcBef>
              <a:buFont typeface="Wingdings 2" panose="05020102010507070707" pitchFamily="18" charset="2"/>
              <a:buNone/>
            </a:pPr>
            <a:r>
              <a:rPr lang="en-US" altLang="en-US" sz="2400" b="1" u="sng" dirty="0" smtClean="0"/>
              <a:t>Steps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altLang="en-US" sz="1600" b="1" dirty="0" smtClean="0"/>
              <a:t>Understand the application domain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altLang="en-US" sz="1600" b="1" dirty="0" smtClean="0"/>
              <a:t>Identify data sources and select target data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altLang="en-US" sz="1600" b="1" dirty="0" smtClean="0"/>
              <a:t>Pre-process: cleaning, attribute selection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altLang="en-US" sz="1600" b="1" dirty="0" smtClean="0"/>
              <a:t>Data mining to extract patterns or models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altLang="en-US" sz="1600" b="1" dirty="0" smtClean="0"/>
              <a:t>Post-process: identifying interesting or useful patterns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altLang="en-US" sz="1600" b="1" dirty="0" smtClean="0"/>
              <a:t>Incorporate patterns in real world tasks</a:t>
            </a:r>
          </a:p>
        </p:txBody>
      </p:sp>
    </p:spTree>
    <p:extLst>
      <p:ext uri="{BB962C8B-B14F-4D97-AF65-F5344CB8AC3E}">
        <p14:creationId xmlns:p14="http://schemas.microsoft.com/office/powerpoint/2010/main" val="9662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Mining : Myths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230034" y="1636156"/>
            <a:ext cx="7541827" cy="4699820"/>
          </a:xfrm>
        </p:spPr>
        <p:txBody>
          <a:bodyPr/>
          <a:lstStyle/>
          <a:p>
            <a:r>
              <a:rPr lang="en-US" altLang="en-US" dirty="0" smtClean="0"/>
              <a:t>Data mining …</a:t>
            </a:r>
          </a:p>
          <a:p>
            <a:pPr lvl="1"/>
            <a:r>
              <a:rPr lang="en-US" altLang="en-US" sz="2400" dirty="0" smtClean="0"/>
              <a:t>provides instant solutions/predictions</a:t>
            </a:r>
          </a:p>
          <a:p>
            <a:pPr lvl="1"/>
            <a:r>
              <a:rPr lang="en-US" altLang="en-US" sz="2400" dirty="0" smtClean="0"/>
              <a:t>is not yet viable for business applications</a:t>
            </a:r>
          </a:p>
          <a:p>
            <a:pPr lvl="1"/>
            <a:r>
              <a:rPr lang="en-US" altLang="en-US" sz="2400" dirty="0" smtClean="0"/>
              <a:t>requires a separate, dedicated database</a:t>
            </a:r>
          </a:p>
          <a:p>
            <a:pPr lvl="1"/>
            <a:r>
              <a:rPr lang="en-US" altLang="en-US" sz="2400" dirty="0" smtClean="0"/>
              <a:t>can only be done by those with advanced degrees</a:t>
            </a:r>
          </a:p>
          <a:p>
            <a:pPr lvl="1"/>
            <a:r>
              <a:rPr lang="en-US" altLang="en-US" sz="2400" dirty="0" smtClean="0"/>
              <a:t>is only for large firms that have lots of customer data</a:t>
            </a:r>
          </a:p>
          <a:p>
            <a:pPr lvl="1"/>
            <a:r>
              <a:rPr lang="en-US" altLang="en-US" sz="2400" dirty="0" smtClean="0"/>
              <a:t>is another name for the good-old statistics</a:t>
            </a:r>
          </a:p>
        </p:txBody>
      </p:sp>
    </p:spTree>
    <p:extLst>
      <p:ext uri="{BB962C8B-B14F-4D97-AF65-F5344CB8AC3E}">
        <p14:creationId xmlns:p14="http://schemas.microsoft.com/office/powerpoint/2010/main" val="41342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Data Mining: Common Mistakes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Selecting the wrong problem for data mining</a:t>
            </a:r>
          </a:p>
          <a:p>
            <a:r>
              <a:rPr lang="en-US" altLang="en-US" smtClean="0"/>
              <a:t>Ignoring what your sponsor thinks data mining is and what it really can/cannot do</a:t>
            </a:r>
          </a:p>
          <a:p>
            <a:r>
              <a:rPr lang="en-US" altLang="en-US" smtClean="0"/>
              <a:t>Not leaving insufficient time for data acquisition, selection and preparation</a:t>
            </a:r>
          </a:p>
          <a:p>
            <a:r>
              <a:rPr lang="en-US" altLang="en-US" smtClean="0"/>
              <a:t>Looking only at aggregated results and not at individual records/predictions</a:t>
            </a:r>
          </a:p>
          <a:p>
            <a:r>
              <a:rPr lang="en-US" altLang="en-US" smtClean="0"/>
              <a:t>Being sloppy about keeping track of the data mining procedure and results</a:t>
            </a:r>
          </a:p>
        </p:txBody>
      </p:sp>
    </p:spTree>
    <p:extLst>
      <p:ext uri="{BB962C8B-B14F-4D97-AF65-F5344CB8AC3E}">
        <p14:creationId xmlns:p14="http://schemas.microsoft.com/office/powerpoint/2010/main" val="12195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2414" y="2319111"/>
            <a:ext cx="6591985" cy="1468800"/>
          </a:xfrm>
        </p:spPr>
        <p:txBody>
          <a:bodyPr/>
          <a:lstStyle/>
          <a:p>
            <a:r>
              <a:rPr lang="en-US" dirty="0" smtClean="0"/>
              <a:t>Module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Data Mining: Common Mistakes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Ignoring suspicious (good or bad) findings and quickly moving on</a:t>
            </a:r>
          </a:p>
          <a:p>
            <a:r>
              <a:rPr lang="en-US" altLang="en-US" smtClean="0"/>
              <a:t>Running mining algorithms repeatedly and blindly, without thinking about the next stage</a:t>
            </a:r>
          </a:p>
          <a:p>
            <a:r>
              <a:rPr lang="en-US" altLang="en-US" smtClean="0"/>
              <a:t>Naively believing everything you are told about the data</a:t>
            </a:r>
          </a:p>
          <a:p>
            <a:r>
              <a:rPr lang="en-US" altLang="en-US" smtClean="0"/>
              <a:t>Naively believing everything you are told about your own data mining analysis</a:t>
            </a:r>
          </a:p>
          <a:p>
            <a:r>
              <a:rPr lang="en-US" altLang="en-US" smtClean="0"/>
              <a:t>Measuring your results differently from the way your sponsor measures them</a:t>
            </a:r>
          </a:p>
        </p:txBody>
      </p:sp>
    </p:spTree>
    <p:extLst>
      <p:ext uri="{BB962C8B-B14F-4D97-AF65-F5344CB8AC3E}">
        <p14:creationId xmlns:p14="http://schemas.microsoft.com/office/powerpoint/2010/main" val="27777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4" y="2361641"/>
            <a:ext cx="6591985" cy="1468800"/>
          </a:xfrm>
        </p:spPr>
        <p:txBody>
          <a:bodyPr/>
          <a:lstStyle/>
          <a:p>
            <a:r>
              <a:rPr lang="en-IN" dirty="0"/>
              <a:t>Data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Understand the concept of Data Visualization, and its critical role in decision-making</a:t>
            </a:r>
          </a:p>
          <a:p>
            <a:r>
              <a:rPr lang="en-US" altLang="en-US" smtClean="0"/>
              <a:t>Understand the key rules for effective visualization </a:t>
            </a:r>
          </a:p>
          <a:p>
            <a:r>
              <a:rPr lang="en-US" altLang="en-US" smtClean="0"/>
              <a:t>Understand the type and range of graphic devices available</a:t>
            </a:r>
          </a:p>
          <a:p>
            <a:r>
              <a:rPr lang="en-US" altLang="en-US" smtClean="0"/>
              <a:t>Appreciate the step-by-step process of telling a story with data visualizations</a:t>
            </a:r>
          </a:p>
          <a:p>
            <a:r>
              <a:rPr lang="en-US" altLang="en-US" smtClean="0"/>
              <a:t>Learn a few key tips to help the client understand the story better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940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Visualization is the conversion of data into a visual or tabular format so that the characteristics of the data and the relationships among data items or attributes can be analyzed or reported</a:t>
            </a:r>
            <a:r>
              <a:rPr lang="en-US" sz="2800" dirty="0" smtClean="0"/>
              <a:t>.</a:t>
            </a:r>
            <a:endParaRPr lang="en-US" sz="1600" dirty="0"/>
          </a:p>
          <a:p>
            <a:pPr lvl="0"/>
            <a:r>
              <a:rPr lang="en-US" sz="2800" dirty="0"/>
              <a:t>Visualization of data is one of the most powerful and appealing techniques for data exploration.</a:t>
            </a:r>
            <a:endParaRPr lang="en-US" sz="2000" dirty="0"/>
          </a:p>
          <a:p>
            <a:pPr lvl="1"/>
            <a:r>
              <a:rPr lang="en-US" sz="2400" dirty="0"/>
              <a:t>Humans have a well developed ability to analyze large amounts of information that is presented visually</a:t>
            </a:r>
            <a:endParaRPr lang="en-US" sz="2000" dirty="0"/>
          </a:p>
          <a:p>
            <a:pPr lvl="1"/>
            <a:r>
              <a:rPr lang="en-US" sz="2400" dirty="0"/>
              <a:t>Can detect general patterns and trends</a:t>
            </a:r>
            <a:endParaRPr lang="en-US" sz="2000" dirty="0"/>
          </a:p>
          <a:p>
            <a:pPr lvl="1"/>
            <a:r>
              <a:rPr lang="en-US" sz="2400" dirty="0"/>
              <a:t>Can detect outliers and unusual patterns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D59113-0D7B-4184-8DED-5BFA62FD101C}" type="datetime4">
              <a:rPr lang="en-US" smtClean="0"/>
              <a:pPr>
                <a:defRPr/>
              </a:pPr>
              <a:t>August 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Classification.....           S. NandaGopalan, BIT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Sea Surface </a:t>
            </a:r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The following shows the Sea Surface Temperature (SST) for July 1982</a:t>
            </a:r>
          </a:p>
          <a:p>
            <a:r>
              <a:rPr lang="en-US" dirty="0" smtClean="0"/>
              <a:t>– </a:t>
            </a:r>
            <a:r>
              <a:rPr lang="en-US" dirty="0"/>
              <a:t>Tens of thousands of data points are summarized in a single figure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D59113-0D7B-4184-8DED-5BFA62FD101C}" type="datetime4">
              <a:rPr lang="en-US" smtClean="0"/>
              <a:pPr>
                <a:defRPr/>
              </a:pPr>
              <a:t>August 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Classification.....           S. NandaGopalan, BIT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114</a:t>
            </a:fld>
            <a:endParaRPr lang="en-US" alt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37" y="3387998"/>
            <a:ext cx="3830408" cy="26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Coronavirus 2019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2" y="1236736"/>
            <a:ext cx="7919438" cy="40263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115</a:t>
            </a:fld>
            <a:endParaRPr lang="en-US"/>
          </a:p>
        </p:txBody>
      </p:sp>
      <p:pic>
        <p:nvPicPr>
          <p:cNvPr id="11266" name="Picture 2" descr="https://static01.nyt.com/images/2020/03/03/world/coronavirus-map-promo/coronavirus-map-promo-articleLarge-v4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1" y="1349686"/>
            <a:ext cx="7592779" cy="50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Hans Rosling: Master of Data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5" name="Rectangle 1"/>
          <p:cNvSpPr>
            <a:spLocks noChangeArrowheads="1"/>
          </p:cNvSpPr>
          <p:nvPr/>
        </p:nvSpPr>
        <p:spPr bwMode="auto">
          <a:xfrm>
            <a:off x="2215116" y="2762693"/>
            <a:ext cx="71628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en-US" sz="2000" dirty="0"/>
              <a:t>TED talk on Public health and longevity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en-US" sz="2000" dirty="0">
              <a:solidFill>
                <a:srgbClr val="FFFF00"/>
              </a:solidFill>
            </a:endParaRPr>
          </a:p>
          <a:p>
            <a:pPr>
              <a:defRPr/>
            </a:pPr>
            <a:r>
              <a:rPr lang="en-US" altLang="en-US" u="sng" dirty="0">
                <a:solidFill>
                  <a:schemeClr val="tx1">
                    <a:lumMod val="95000"/>
                  </a:schemeClr>
                </a:solidFill>
              </a:rPr>
              <a:t>https://www.youtube.com/watch?v=hVimVzgtD6w</a:t>
            </a:r>
          </a:p>
        </p:txBody>
      </p:sp>
    </p:spTree>
    <p:extLst>
      <p:ext uri="{BB962C8B-B14F-4D97-AF65-F5344CB8AC3E}">
        <p14:creationId xmlns:p14="http://schemas.microsoft.com/office/powerpoint/2010/main" val="375116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945201" y="379562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Principles of Excellence in Visualization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Show, even reveal, the data</a:t>
            </a:r>
          </a:p>
          <a:p>
            <a:r>
              <a:rPr lang="en-US" altLang="en-US" dirty="0" smtClean="0"/>
              <a:t>Induce viewer to think of the substance of data</a:t>
            </a:r>
          </a:p>
          <a:p>
            <a:r>
              <a:rPr lang="en-US" altLang="en-US" dirty="0" smtClean="0"/>
              <a:t>Avoid distorting what the data have to say</a:t>
            </a:r>
          </a:p>
          <a:p>
            <a:r>
              <a:rPr lang="en-US" altLang="en-US" dirty="0" smtClean="0"/>
              <a:t>Make large data </a:t>
            </a:r>
            <a:r>
              <a:rPr lang="en-US" altLang="en-US" smtClean="0"/>
              <a:t>sets coherent</a:t>
            </a:r>
            <a:endParaRPr lang="en-US" altLang="en-US" dirty="0" smtClean="0"/>
          </a:p>
          <a:p>
            <a:r>
              <a:rPr lang="en-US" altLang="en-US" dirty="0" smtClean="0"/>
              <a:t>Encourage eyes to compare different pieces of data</a:t>
            </a:r>
          </a:p>
          <a:p>
            <a:r>
              <a:rPr lang="en-US" altLang="en-US" dirty="0" smtClean="0"/>
              <a:t>Reveal the data at several levels of detail</a:t>
            </a:r>
          </a:p>
          <a:p>
            <a:r>
              <a:rPr lang="en-US" altLang="en-US" dirty="0" smtClean="0"/>
              <a:t>Serve a reasonably clear purpose </a:t>
            </a:r>
          </a:p>
          <a:p>
            <a:r>
              <a:rPr lang="en-US" altLang="en-US" dirty="0" smtClean="0"/>
              <a:t>Closely integrate with the statistical and verbal descriptions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40896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Major Types of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77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8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64447" y="347897"/>
            <a:ext cx="6589199" cy="890058"/>
          </a:xfrm>
        </p:spPr>
        <p:txBody>
          <a:bodyPr/>
          <a:lstStyle/>
          <a:p>
            <a:r>
              <a:rPr lang="en-US" smtClean="0"/>
              <a:t>The Iris Data Set</a:t>
            </a:r>
            <a:endParaRPr lang="en-US" dirty="0"/>
          </a:p>
        </p:txBody>
      </p:sp>
      <p:pic>
        <p:nvPicPr>
          <p:cNvPr id="2" name="Content Placeholder 1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97" y="2381184"/>
            <a:ext cx="4084912" cy="288617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86BA0-5663-44C0-B6FD-91F65B273FB7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Classification..... S. NandaGopalan, BIT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4505-30E7-480F-ABA4-7285CCD67147}" type="slidenum">
              <a:rPr lang="en-US" altLang="en-US" smtClean="0"/>
              <a:pPr/>
              <a:t>119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51100" y="1237955"/>
            <a:ext cx="2590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UCI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150 Iris flowers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50 each from Iris species : </a:t>
            </a:r>
            <a:r>
              <a:rPr lang="en-US" sz="2400" dirty="0" err="1" smtClean="0"/>
              <a:t>Setosa</a:t>
            </a:r>
            <a:r>
              <a:rPr lang="en-US" sz="2400" dirty="0" smtClean="0"/>
              <a:t>, </a:t>
            </a:r>
            <a:r>
              <a:rPr lang="en-US" sz="2400" dirty="0" err="1" smtClean="0"/>
              <a:t>Versicolour</a:t>
            </a:r>
            <a:r>
              <a:rPr lang="en-US" sz="2400" dirty="0" smtClean="0"/>
              <a:t>, and </a:t>
            </a:r>
            <a:r>
              <a:rPr lang="en-US" sz="2400" dirty="0" err="1" smtClean="0"/>
              <a:t>Virginica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5 attributes</a:t>
            </a:r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Sepal length</a:t>
            </a:r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Sepal width</a:t>
            </a:r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Petal length</a:t>
            </a:r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Petal width</a:t>
            </a:r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Class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07" y="716261"/>
            <a:ext cx="2146233" cy="143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488559" y="1582993"/>
            <a:ext cx="7045842" cy="5104885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 smtClean="0"/>
              <a:t>Understand the Business Intelligence and Data Mining Cycle that brings the business and technologies elements together to deliver powerful business advantage</a:t>
            </a:r>
          </a:p>
          <a:p>
            <a:r>
              <a:rPr lang="en-US" altLang="en-US" dirty="0" smtClean="0"/>
              <a:t>Learn about Business intelligence, its tools and purpose</a:t>
            </a:r>
          </a:p>
          <a:p>
            <a:r>
              <a:rPr lang="en-US" altLang="en-US" dirty="0" smtClean="0"/>
              <a:t>Discover what are patterns, the various types of patterns, and the process of discovering patterns</a:t>
            </a:r>
          </a:p>
          <a:p>
            <a:r>
              <a:rPr lang="en-US" altLang="en-US" dirty="0" smtClean="0"/>
              <a:t>Understand the data processing chain, which includes the entire life cycle of data, from data generation to its consumption. </a:t>
            </a:r>
          </a:p>
          <a:p>
            <a:r>
              <a:rPr lang="en-US" altLang="en-US" dirty="0" smtClean="0"/>
              <a:t>Learn in brief each of the components of the data processing chain – data modeling, data warehousing, data mining, and data visualization</a:t>
            </a:r>
          </a:p>
          <a:p>
            <a:r>
              <a:rPr lang="en-US" altLang="en-US" dirty="0" smtClean="0"/>
              <a:t>Process a simple example data set through the full data processing chain</a:t>
            </a:r>
          </a:p>
          <a:p>
            <a:r>
              <a:rPr lang="en-US" altLang="en-US" dirty="0" smtClean="0"/>
              <a:t>Learn about </a:t>
            </a:r>
            <a:r>
              <a:rPr lang="en-US" altLang="en-US" dirty="0" err="1" smtClean="0"/>
              <a:t>datafication</a:t>
            </a:r>
            <a:r>
              <a:rPr lang="en-US" altLang="en-US" dirty="0" smtClean="0"/>
              <a:t>, and the various types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275065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Techniques: </a:t>
            </a:r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42390" y="1617049"/>
            <a:ext cx="4379729" cy="4699820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400" dirty="0"/>
              <a:t>Histogram</a:t>
            </a:r>
            <a:endParaRPr lang="en-US" sz="2000" dirty="0"/>
          </a:p>
          <a:p>
            <a:pPr lvl="1"/>
            <a:r>
              <a:rPr lang="en-US" sz="2000" dirty="0"/>
              <a:t>Usually shows the distribution of values of a single variable</a:t>
            </a:r>
            <a:endParaRPr lang="en-US" sz="2800" dirty="0"/>
          </a:p>
          <a:p>
            <a:pPr lvl="1"/>
            <a:r>
              <a:rPr lang="en-US" sz="2000" dirty="0"/>
              <a:t>Divide the values into bins and show a bar plot of the number of objects in each bin.</a:t>
            </a:r>
            <a:endParaRPr lang="en-US" sz="2800" dirty="0"/>
          </a:p>
          <a:p>
            <a:pPr lvl="1"/>
            <a:r>
              <a:rPr lang="en-US" sz="2000" dirty="0"/>
              <a:t>The height of each bar indicates the number of objects</a:t>
            </a:r>
            <a:endParaRPr lang="en-US" sz="2800" dirty="0"/>
          </a:p>
          <a:p>
            <a:pPr lvl="1"/>
            <a:r>
              <a:rPr lang="en-US" sz="2000" dirty="0"/>
              <a:t>Shape of histogram depends on the number of bins</a:t>
            </a:r>
            <a:endParaRPr lang="en-US" sz="2800" dirty="0"/>
          </a:p>
          <a:p>
            <a:pPr lvl="0"/>
            <a:r>
              <a:rPr lang="en-US" sz="2000" dirty="0"/>
              <a:t>Example: Petal Width (10 and 20 bins, respectively)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120</a:t>
            </a:fld>
            <a:endParaRPr lang="en-US" alt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453"/>
          <a:stretch/>
        </p:blipFill>
        <p:spPr>
          <a:xfrm>
            <a:off x="1208817" y="1470641"/>
            <a:ext cx="3316306" cy="234696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2"/>
          <a:stretch/>
        </p:blipFill>
        <p:spPr>
          <a:xfrm>
            <a:off x="1096206" y="3946189"/>
            <a:ext cx="3541528" cy="2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</a:t>
            </a:r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b="1" dirty="0"/>
              <a:t>Show the joint distribution of the values of two attributes</a:t>
            </a:r>
          </a:p>
          <a:p>
            <a:pPr lvl="0"/>
            <a:r>
              <a:rPr lang="en-US" dirty="0"/>
              <a:t>Example: petal width and petal length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does this tell us?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121</a:t>
            </a:fld>
            <a:endParaRPr lang="en-US" alt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87481"/>
            <a:ext cx="4800600" cy="29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398782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Techniques: Box </a:t>
            </a:r>
            <a:r>
              <a:rPr lang="en-US" dirty="0" smtClean="0"/>
              <a:t>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2800" b="1" dirty="0"/>
              <a:t>Box Plots</a:t>
            </a:r>
          </a:p>
          <a:p>
            <a:pPr lvl="1"/>
            <a:r>
              <a:rPr lang="en-US" dirty="0"/>
              <a:t>Invented by J. Tukey</a:t>
            </a:r>
            <a:endParaRPr lang="en-US" sz="1800" dirty="0"/>
          </a:p>
          <a:p>
            <a:pPr lvl="1"/>
            <a:r>
              <a:rPr lang="en-US" dirty="0"/>
              <a:t>Another way of displaying the distribution of data</a:t>
            </a:r>
            <a:endParaRPr lang="en-US" sz="1800" dirty="0"/>
          </a:p>
          <a:p>
            <a:pPr lvl="1"/>
            <a:r>
              <a:rPr lang="en-US" dirty="0"/>
              <a:t>Following figure shows the basic part of a box plot</a:t>
            </a:r>
            <a:endParaRPr lang="en-US" sz="18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122</a:t>
            </a:fld>
            <a:endParaRPr lang="en-US" alt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71" y="3510369"/>
            <a:ext cx="2912303" cy="30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Percentile?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43</a:t>
            </a:r>
            <a:r>
              <a:rPr lang="en-US" dirty="0"/>
              <a:t>, 54, 56, 61, 62, 66, 68, 69, 69, 70, 71, 72, 77, 78, 79, 85, 87, 88, 89, 93, 95, 96, 98, 99, </a:t>
            </a:r>
            <a:r>
              <a:rPr lang="en-US" dirty="0" smtClean="0"/>
              <a:t>99 = </a:t>
            </a:r>
            <a:r>
              <a:rPr lang="en-US" dirty="0" smtClean="0">
                <a:solidFill>
                  <a:srgbClr val="FF0000"/>
                </a:solidFill>
              </a:rPr>
              <a:t>25</a:t>
            </a:r>
            <a:r>
              <a:rPr lang="en-US" dirty="0" smtClean="0"/>
              <a:t> data values</a:t>
            </a:r>
          </a:p>
          <a:p>
            <a:r>
              <a:rPr lang="en-US" dirty="0" smtClean="0"/>
              <a:t>90</a:t>
            </a:r>
            <a:r>
              <a:rPr lang="en-US" baseline="30000" dirty="0" smtClean="0"/>
              <a:t>th</a:t>
            </a:r>
            <a:r>
              <a:rPr lang="en-US" dirty="0" smtClean="0"/>
              <a:t> percentile = </a:t>
            </a:r>
            <a:r>
              <a:rPr lang="en-US" dirty="0"/>
              <a:t>90% ∗ </a:t>
            </a:r>
            <a:r>
              <a:rPr lang="en-US" dirty="0">
                <a:solidFill>
                  <a:srgbClr val="FF0000"/>
                </a:solidFill>
              </a:rPr>
              <a:t>25</a:t>
            </a:r>
            <a:r>
              <a:rPr lang="en-US" dirty="0"/>
              <a:t> = 0.90 ∗ </a:t>
            </a:r>
            <a:r>
              <a:rPr lang="en-US" dirty="0">
                <a:solidFill>
                  <a:srgbClr val="FF0000"/>
                </a:solidFill>
              </a:rPr>
              <a:t>25</a:t>
            </a:r>
            <a:r>
              <a:rPr lang="en-US" dirty="0"/>
              <a:t> = 22.5 </a:t>
            </a:r>
            <a:r>
              <a:rPr lang="en-US" dirty="0" smtClean="0"/>
              <a:t>index = 23</a:t>
            </a:r>
          </a:p>
          <a:p>
            <a:r>
              <a:rPr lang="en-US" dirty="0"/>
              <a:t>23rd value in the data </a:t>
            </a:r>
            <a:r>
              <a:rPr lang="en-US" dirty="0" smtClean="0"/>
              <a:t>set </a:t>
            </a:r>
            <a:r>
              <a:rPr lang="en-US" dirty="0"/>
              <a:t>is </a:t>
            </a:r>
            <a:r>
              <a:rPr lang="en-US" dirty="0" smtClean="0"/>
              <a:t>98 = 90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percentile = </a:t>
            </a:r>
            <a:r>
              <a:rPr lang="en-US" dirty="0" smtClean="0"/>
              <a:t>10</a:t>
            </a:r>
            <a:r>
              <a:rPr lang="en-US" dirty="0"/>
              <a:t>% ∗ </a:t>
            </a:r>
            <a:r>
              <a:rPr lang="en-US" dirty="0">
                <a:solidFill>
                  <a:srgbClr val="FF0000"/>
                </a:solidFill>
              </a:rPr>
              <a:t>25</a:t>
            </a:r>
            <a:r>
              <a:rPr lang="en-US" dirty="0"/>
              <a:t> = </a:t>
            </a:r>
            <a:r>
              <a:rPr lang="en-US" dirty="0" smtClean="0"/>
              <a:t>0.10 </a:t>
            </a:r>
            <a:r>
              <a:rPr lang="en-US" dirty="0"/>
              <a:t>∗ </a:t>
            </a:r>
            <a:r>
              <a:rPr lang="en-US" dirty="0">
                <a:solidFill>
                  <a:srgbClr val="FF0000"/>
                </a:solidFill>
              </a:rPr>
              <a:t>25</a:t>
            </a:r>
            <a:r>
              <a:rPr lang="en-US" dirty="0"/>
              <a:t> = </a:t>
            </a:r>
            <a:r>
              <a:rPr lang="en-US" dirty="0" smtClean="0"/>
              <a:t>2.5 index </a:t>
            </a:r>
            <a:r>
              <a:rPr lang="en-US" dirty="0"/>
              <a:t>= </a:t>
            </a:r>
            <a:r>
              <a:rPr lang="en-US" dirty="0" smtClean="0"/>
              <a:t>3</a:t>
            </a:r>
            <a:endParaRPr lang="en-US" dirty="0"/>
          </a:p>
          <a:p>
            <a:r>
              <a:rPr lang="en-US" dirty="0" smtClean="0"/>
              <a:t>3rd </a:t>
            </a:r>
            <a:r>
              <a:rPr lang="en-US" dirty="0"/>
              <a:t>value in the data set is </a:t>
            </a:r>
            <a:r>
              <a:rPr lang="en-US" dirty="0" smtClean="0"/>
              <a:t>56 </a:t>
            </a:r>
            <a:r>
              <a:rPr lang="en-US" dirty="0"/>
              <a:t>= </a:t>
            </a:r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percentile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b="1" dirty="0"/>
              <a:t>Box plots can be used to compare </a:t>
            </a:r>
            <a:r>
              <a:rPr lang="en-US" b="1" dirty="0" smtClean="0"/>
              <a:t>attributes</a:t>
            </a:r>
          </a:p>
          <a:p>
            <a:pPr lvl="0"/>
            <a:r>
              <a:rPr lang="en-US" b="1" dirty="0"/>
              <a:t>https://</a:t>
            </a:r>
            <a:r>
              <a:rPr lang="en-US" b="1" dirty="0">
                <a:hlinkClick r:id="rId3"/>
              </a:rPr>
              <a:t>youtu.be/CoVf1jLxgj4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124</a:t>
            </a:fld>
            <a:endParaRPr lang="en-US" alt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27" y="2399969"/>
            <a:ext cx="538468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342754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Techniques: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Scatter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sz="2800" b="1" dirty="0"/>
              <a:t>Scatter plots</a:t>
            </a:r>
          </a:p>
          <a:p>
            <a:pPr lvl="1"/>
            <a:r>
              <a:rPr lang="en-US" sz="2400" dirty="0"/>
              <a:t>Attributes values determine the position</a:t>
            </a:r>
            <a:endParaRPr lang="en-US" sz="2000" dirty="0"/>
          </a:p>
          <a:p>
            <a:pPr lvl="1"/>
            <a:r>
              <a:rPr lang="en-US" sz="2400" dirty="0"/>
              <a:t>Two-dimensional scatter plots most common, but can have three-dimensional scatter plots</a:t>
            </a:r>
            <a:endParaRPr lang="en-US" sz="2000" dirty="0"/>
          </a:p>
          <a:p>
            <a:pPr lvl="1"/>
            <a:r>
              <a:rPr lang="en-US" sz="2400" dirty="0"/>
              <a:t>Often additional attributes can be displayed by using the size, shape, and color of the markers that represent the objects</a:t>
            </a:r>
            <a:endParaRPr lang="en-US" sz="2000" dirty="0"/>
          </a:p>
          <a:p>
            <a:pPr lvl="1"/>
            <a:r>
              <a:rPr lang="en-US" sz="2400" dirty="0"/>
              <a:t>It is useful to have arrays of scatter plots can compactly summarize the relationships of several pairs of attributes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1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342754"/>
            <a:ext cx="6829445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Plot Array of Iris </a:t>
            </a:r>
            <a:r>
              <a:rPr lang="en-US" dirty="0" smtClean="0"/>
              <a:t>Attributes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5971938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10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342754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Techniques: Contour </a:t>
            </a:r>
            <a:r>
              <a:rPr lang="en-US" dirty="0" smtClean="0"/>
              <a:t>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sz="2800" b="1" dirty="0"/>
              <a:t>Contour plots</a:t>
            </a:r>
          </a:p>
          <a:p>
            <a:pPr lvl="1"/>
            <a:r>
              <a:rPr lang="en-US" sz="2400" dirty="0"/>
              <a:t>Useful when a continuous attribute is measured on a spatial grid</a:t>
            </a:r>
            <a:endParaRPr lang="en-US" sz="2000" dirty="0"/>
          </a:p>
          <a:p>
            <a:pPr lvl="1"/>
            <a:r>
              <a:rPr lang="en-US" sz="2400" dirty="0"/>
              <a:t>They partition the plane into regions of similar values</a:t>
            </a:r>
            <a:endParaRPr lang="en-US" sz="2000" dirty="0"/>
          </a:p>
          <a:p>
            <a:pPr lvl="1"/>
            <a:r>
              <a:rPr lang="en-US" sz="2400" dirty="0"/>
              <a:t>The contour lines that form the boundaries of these regions connect points with equal values</a:t>
            </a:r>
            <a:endParaRPr lang="en-US" sz="2000" dirty="0"/>
          </a:p>
          <a:p>
            <a:pPr lvl="1"/>
            <a:r>
              <a:rPr lang="en-US" sz="2400" dirty="0"/>
              <a:t>The most common example is contour maps of elevation</a:t>
            </a:r>
            <a:endParaRPr lang="en-US" sz="2000" dirty="0"/>
          </a:p>
          <a:p>
            <a:pPr lvl="1"/>
            <a:r>
              <a:rPr lang="en-US" sz="2400" dirty="0"/>
              <a:t>Can also display temperature, rainfall, air pressure, etc.</a:t>
            </a:r>
            <a:endParaRPr lang="en-US" sz="2000" dirty="0"/>
          </a:p>
          <a:p>
            <a:pPr lvl="1"/>
            <a:r>
              <a:rPr lang="en-US" i="1" dirty="0"/>
              <a:t>An example for Sea Surface Temperature (SST) is provided on  the next slide</a:t>
            </a:r>
            <a:endParaRPr lang="en-US" sz="3400" i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2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519133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Contour Plot Example: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SST </a:t>
            </a:r>
            <a:r>
              <a:rPr lang="en-US" dirty="0"/>
              <a:t>Dec, 1998</a:t>
            </a: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90" y="1715489"/>
            <a:ext cx="5971162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1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470488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Techniques: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Matrix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sz="2800" b="1" dirty="0"/>
              <a:t>Matrix plots</a:t>
            </a:r>
          </a:p>
          <a:p>
            <a:pPr lvl="1"/>
            <a:r>
              <a:rPr lang="en-US" sz="2400" dirty="0"/>
              <a:t>Can plot the data matrix</a:t>
            </a:r>
            <a:endParaRPr lang="en-US" sz="2000" dirty="0"/>
          </a:p>
          <a:p>
            <a:pPr lvl="1"/>
            <a:r>
              <a:rPr lang="en-US" sz="2400" dirty="0"/>
              <a:t>This can be useful when objects are sorted according to class</a:t>
            </a:r>
            <a:endParaRPr lang="en-US" sz="2000" dirty="0"/>
          </a:p>
          <a:p>
            <a:pPr lvl="1"/>
            <a:r>
              <a:rPr lang="en-US" sz="2400" dirty="0"/>
              <a:t>Typically, the attributes are normalized to prevent one attribute from dominating the plot</a:t>
            </a:r>
            <a:endParaRPr lang="en-US" sz="2000" dirty="0"/>
          </a:p>
          <a:p>
            <a:pPr lvl="1"/>
            <a:r>
              <a:rPr lang="en-US" sz="2400" dirty="0"/>
              <a:t>Plots of similarity or distance matrices can also be useful for visualizing the relationships between objects</a:t>
            </a:r>
            <a:endParaRPr lang="en-US" sz="2000" dirty="0"/>
          </a:p>
          <a:p>
            <a:pPr lvl="1"/>
            <a:r>
              <a:rPr lang="en-US" sz="2400" dirty="0"/>
              <a:t>Examples of matrix plots are presented on the next two slides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5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BI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265270"/>
            <a:ext cx="6591985" cy="4528989"/>
          </a:xfrm>
        </p:spPr>
        <p:txBody>
          <a:bodyPr/>
          <a:lstStyle/>
          <a:p>
            <a:pPr>
              <a:buClrTx/>
            </a:pPr>
            <a:r>
              <a:rPr lang="en-US" altLang="en-US" dirty="0"/>
              <a:t>Business generates data. Data is Mined to produce Insights &amp; Intelligence </a:t>
            </a:r>
          </a:p>
          <a:p>
            <a:pPr>
              <a:buClrTx/>
            </a:pPr>
            <a:r>
              <a:rPr lang="en-US" altLang="en-US" dirty="0"/>
              <a:t>Intelligence is fed back into business. Business performance improves; more data …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85237" y="2960349"/>
            <a:ext cx="24765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800" b="1" dirty="0">
                <a:solidFill>
                  <a:srgbClr val="FFFF00"/>
                </a:solidFill>
                <a:latin typeface="+mn-lt"/>
              </a:rPr>
              <a:t>Business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547537" y="2960349"/>
            <a:ext cx="247650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rgbClr val="FFFF00"/>
                </a:solidFill>
                <a:latin typeface="+mn-lt"/>
              </a:rPr>
              <a:t>Intelligence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85237" y="5144749"/>
            <a:ext cx="24765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800" b="1" dirty="0">
                <a:solidFill>
                  <a:srgbClr val="FFFF00"/>
                </a:solidFill>
                <a:latin typeface="+mn-lt"/>
              </a:rPr>
              <a:t>Data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547537" y="5170149"/>
            <a:ext cx="24765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800" b="1" dirty="0">
                <a:solidFill>
                  <a:srgbClr val="FFFF00"/>
                </a:solidFill>
                <a:latin typeface="+mn-lt"/>
              </a:rPr>
              <a:t>Mining</a:t>
            </a:r>
          </a:p>
        </p:txBody>
      </p:sp>
      <p:sp>
        <p:nvSpPr>
          <p:cNvPr id="9" name="Right Arrow 8"/>
          <p:cNvSpPr/>
          <p:nvPr/>
        </p:nvSpPr>
        <p:spPr bwMode="auto">
          <a:xfrm rot="5400000">
            <a:off x="3318240" y="4487524"/>
            <a:ext cx="838200" cy="5715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6298024" y="4465299"/>
            <a:ext cx="838200" cy="5715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4861737" y="3256285"/>
            <a:ext cx="685800" cy="7620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4872370" y="5359755"/>
            <a:ext cx="685800" cy="7620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327913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of the Iris Data </a:t>
            </a: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6858000" cy="478971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0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342754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of the Iris Correlation </a:t>
            </a: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587191" cy="43434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9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342754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Techniques: Parallel </a:t>
            </a: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sz="2800" b="1" dirty="0"/>
              <a:t>Parallel Coordinates</a:t>
            </a:r>
          </a:p>
          <a:p>
            <a:pPr lvl="1"/>
            <a:r>
              <a:rPr lang="en-US" sz="2200" dirty="0"/>
              <a:t>Used to plot the attribute values of high-dimensional data</a:t>
            </a:r>
          </a:p>
          <a:p>
            <a:pPr lvl="1"/>
            <a:r>
              <a:rPr lang="en-US" sz="2200" dirty="0"/>
              <a:t>Instead of using perpendicular axes, use a set of parallel axes</a:t>
            </a:r>
          </a:p>
          <a:p>
            <a:pPr lvl="1"/>
            <a:r>
              <a:rPr lang="en-US" sz="2200" dirty="0"/>
              <a:t>The attribute values of each object are plotted as a point on each corresponding coordinate axis and the points are connected by a line</a:t>
            </a:r>
          </a:p>
          <a:p>
            <a:pPr lvl="1"/>
            <a:r>
              <a:rPr lang="en-US" sz="2200" dirty="0"/>
              <a:t>Thus, each object is represented as a line</a:t>
            </a:r>
          </a:p>
          <a:p>
            <a:pPr lvl="1"/>
            <a:r>
              <a:rPr lang="en-US" sz="2200" dirty="0"/>
              <a:t>Often, the lines representing a distinct class of objects group together, at least for some attributes</a:t>
            </a:r>
          </a:p>
          <a:p>
            <a:pPr lvl="1"/>
            <a:r>
              <a:rPr lang="en-US" sz="2200" dirty="0"/>
              <a:t>Ordering of attributes is important in seeing such groupings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8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Coordinates Plots for Iris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9" y="2068032"/>
            <a:ext cx="8344479" cy="38862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862DA-3841-4E7B-80C6-B3F62FBFCB93}" type="slidenum">
              <a:rPr lang="en-US" altLang="en-US" smtClean="0"/>
              <a:pPr/>
              <a:t>133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0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Major chart types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mtClean="0"/>
              <a:t>Line graph: points connected by line segments. </a:t>
            </a:r>
          </a:p>
          <a:p>
            <a:r>
              <a:rPr lang="en-US" altLang="en-US" smtClean="0"/>
              <a:t>Scatter plot:  relationship between two variables. </a:t>
            </a:r>
          </a:p>
          <a:p>
            <a:r>
              <a:rPr lang="en-US" altLang="en-US" smtClean="0"/>
              <a:t>Bar graph: colorful rectangular bars proportional to values (also stacked-bar and histograms)</a:t>
            </a:r>
          </a:p>
          <a:p>
            <a:r>
              <a:rPr lang="en-US" altLang="en-US" smtClean="0"/>
              <a:t>Pie charts: size of a slice represents relative value. </a:t>
            </a:r>
          </a:p>
          <a:p>
            <a:r>
              <a:rPr lang="en-US" altLang="en-US" smtClean="0"/>
              <a:t>Box charts: central value and range</a:t>
            </a:r>
          </a:p>
          <a:p>
            <a:r>
              <a:rPr lang="en-US" altLang="en-US" smtClean="0"/>
              <a:t>Bubble graphs: New form; more dimensions </a:t>
            </a:r>
          </a:p>
          <a:p>
            <a:r>
              <a:rPr lang="en-US" altLang="en-US" smtClean="0"/>
              <a:t>Dials: quick color reference (red-yellow-green)</a:t>
            </a:r>
          </a:p>
          <a:p>
            <a:r>
              <a:rPr lang="en-US" altLang="en-US" smtClean="0"/>
              <a:t>Pictographs – using representative pictures to display objects and values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56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Pictograph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31" name="Text Placeholder 2"/>
          <p:cNvSpPr txBox="1">
            <a:spLocks/>
          </p:cNvSpPr>
          <p:nvPr/>
        </p:nvSpPr>
        <p:spPr bwMode="auto">
          <a:xfrm>
            <a:off x="1958975" y="1600200"/>
            <a:ext cx="31464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u="sng"/>
              <a:t>Twitter origination density</a:t>
            </a:r>
          </a:p>
        </p:txBody>
      </p:sp>
      <p:sp>
        <p:nvSpPr>
          <p:cNvPr id="22532" name="Text Placeholder 4"/>
          <p:cNvSpPr txBox="1">
            <a:spLocks/>
          </p:cNvSpPr>
          <p:nvPr/>
        </p:nvSpPr>
        <p:spPr bwMode="auto">
          <a:xfrm>
            <a:off x="5368925" y="2743200"/>
            <a:ext cx="35464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u="sng"/>
              <a:t>Water footprint for products </a:t>
            </a:r>
          </a:p>
        </p:txBody>
      </p:sp>
      <p:pic>
        <p:nvPicPr>
          <p:cNvPr id="225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2133600"/>
            <a:ext cx="3865563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00400"/>
            <a:ext cx="4419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0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 txBox="1">
            <a:spLocks/>
          </p:cNvSpPr>
          <p:nvPr/>
        </p:nvSpPr>
        <p:spPr bwMode="auto">
          <a:xfrm>
            <a:off x="1066800" y="76200"/>
            <a:ext cx="7010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chemeClr val="accent1"/>
                </a:solidFill>
              </a:rPr>
              <a:t>Business Data Visualization … Step 1: </a:t>
            </a:r>
            <a:br>
              <a:rPr lang="en-US" altLang="en-US" sz="2800" b="1">
                <a:solidFill>
                  <a:schemeClr val="accent1"/>
                </a:solidFill>
              </a:rPr>
            </a:br>
            <a:r>
              <a:rPr lang="en-US" altLang="en-US" sz="2800" b="1">
                <a:solidFill>
                  <a:schemeClr val="accent1"/>
                </a:solidFill>
              </a:rPr>
              <a:t>Enhancing &amp; Organizing the data</a:t>
            </a:r>
          </a:p>
        </p:txBody>
      </p:sp>
      <p:sp>
        <p:nvSpPr>
          <p:cNvPr id="23555" name="Text Placeholder 2"/>
          <p:cNvSpPr txBox="1">
            <a:spLocks/>
          </p:cNvSpPr>
          <p:nvPr/>
        </p:nvSpPr>
        <p:spPr bwMode="auto">
          <a:xfrm>
            <a:off x="304800" y="1524000"/>
            <a:ext cx="3048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400" b="1">
                <a:solidFill>
                  <a:schemeClr val="accent1"/>
                </a:solidFill>
              </a:rPr>
              <a:t>Base Data Table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167644"/>
              </p:ext>
            </p:extLst>
          </p:nvPr>
        </p:nvGraphicFramePr>
        <p:xfrm>
          <a:off x="304800" y="2133600"/>
          <a:ext cx="3047999" cy="3925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8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Product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Revenue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Orders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SalesPers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9731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992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JJ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1348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429000" y="2133600"/>
          <a:ext cx="5486400" cy="3292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8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Product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Revenue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Orders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SalesPers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Rev/Order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Rev/</a:t>
                      </a:r>
                      <a:r>
                        <a:rPr lang="en-US" sz="1000" i="1" dirty="0" err="1">
                          <a:effectLst/>
                        </a:rPr>
                        <a:t>SalesP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Orders/</a:t>
                      </a:r>
                      <a:r>
                        <a:rPr lang="en-US" sz="1000" i="1" dirty="0" err="1">
                          <a:effectLst/>
                        </a:rPr>
                        <a:t>SalsP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9731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74.3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423.1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5.7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5116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132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38.8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134.6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3.5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3833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31.4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76.7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2.4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1411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11.0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108.5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9.8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1348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89.9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192.6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2.1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1201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42.9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92.4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2.2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992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31.0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165.3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5.3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933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31.1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133.3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4.3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676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19.3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112.7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5.8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BB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355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8.3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44.4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5.4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JJ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70C0"/>
                          </a:solidFill>
                          <a:effectLst/>
                        </a:rPr>
                        <a:t>215</a:t>
                      </a:r>
                      <a:endParaRPr lang="en-US" sz="10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30.7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107.5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3.5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3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70C0"/>
                          </a:solidFill>
                          <a:effectLst/>
                        </a:rPr>
                        <a:t>125</a:t>
                      </a:r>
                      <a:endParaRPr lang="en-US" sz="1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4.0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31.3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7.8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Total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25936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734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35.3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</a:rPr>
                        <a:t>146.5</a:t>
                      </a:r>
                      <a:endParaRPr lang="en-US" sz="10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</a:rPr>
                        <a:t>4.1</a:t>
                      </a:r>
                      <a:endParaRPr lang="en-US" sz="10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4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3825" y="315896"/>
            <a:ext cx="6589199" cy="890058"/>
          </a:xfrm>
        </p:spPr>
        <p:txBody>
          <a:bodyPr>
            <a:noAutofit/>
          </a:bodyPr>
          <a:lstStyle/>
          <a:p>
            <a:r>
              <a:rPr lang="en-US" sz="2800" dirty="0" smtClean="0"/>
              <a:t>Business Data Visualization … Step 2: Product performance … sorted by revenue</a:t>
            </a:r>
            <a:endParaRPr lang="en-US" sz="2800" dirty="0"/>
          </a:p>
        </p:txBody>
      </p:sp>
      <p:sp>
        <p:nvSpPr>
          <p:cNvPr id="24579" name="Text Placeholder 2"/>
          <p:cNvSpPr txBox="1">
            <a:spLocks/>
          </p:cNvSpPr>
          <p:nvPr/>
        </p:nvSpPr>
        <p:spPr bwMode="auto">
          <a:xfrm>
            <a:off x="609600" y="1905000"/>
            <a:ext cx="3200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400"/>
              <a:t>Revenue by Products</a:t>
            </a:r>
          </a:p>
        </p:txBody>
      </p:sp>
      <p:sp>
        <p:nvSpPr>
          <p:cNvPr id="24580" name="Text Placeholder 4"/>
          <p:cNvSpPr txBox="1">
            <a:spLocks/>
          </p:cNvSpPr>
          <p:nvPr/>
        </p:nvSpPr>
        <p:spPr bwMode="auto">
          <a:xfrm>
            <a:off x="5178425" y="190500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400"/>
              <a:t>Orders by Products</a:t>
            </a:r>
          </a:p>
        </p:txBody>
      </p:sp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39766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90800"/>
            <a:ext cx="441960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3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722549" cy="89005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Business Data Visualization … Step 3: Product performance … drill down</a:t>
            </a: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105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3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773497" cy="890058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Business Data Visualization … Step 4: </a:t>
            </a:r>
            <a:r>
              <a:rPr lang="en-US" altLang="en-US" sz="3200" dirty="0" err="1" smtClean="0"/>
              <a:t>SalesPerson</a:t>
            </a:r>
            <a:r>
              <a:rPr lang="en-US" altLang="en-US" sz="3200" dirty="0" smtClean="0"/>
              <a:t> performance</a:t>
            </a:r>
          </a:p>
        </p:txBody>
      </p:sp>
      <p:pic>
        <p:nvPicPr>
          <p:cNvPr id="26627" name="Picture 4" descr="Picture Fig 5-8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22" y="1974116"/>
            <a:ext cx="7924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1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BIDM Cycle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942415" y="1582994"/>
            <a:ext cx="6786915" cy="504109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 smtClean="0"/>
              <a:t>Business is the act of doing something productive to serve someone’s needs, and thus earn a living and make the world a better place</a:t>
            </a:r>
            <a:r>
              <a:rPr lang="en-US" altLang="en-US" dirty="0" smtClean="0"/>
              <a:t>. </a:t>
            </a:r>
          </a:p>
          <a:p>
            <a:r>
              <a:rPr lang="en-US" altLang="en-US" dirty="0" smtClean="0"/>
              <a:t>Business activities are recorded on paper or using electronic media, and then these records become data. There is more data from customers’ responses and on the industry as a whole. </a:t>
            </a:r>
          </a:p>
          <a:p>
            <a:r>
              <a:rPr lang="en-US" altLang="en-US" dirty="0" smtClean="0"/>
              <a:t>All this data can be analyzed and mined using special tools and techniques to generate patterns and intelligence, which reflect how the business is functioning. </a:t>
            </a:r>
          </a:p>
          <a:p>
            <a:r>
              <a:rPr lang="en-US" altLang="en-US" dirty="0" smtClean="0"/>
              <a:t>These ideas can then be fed back into the business so that it can evolve to become more effective and efficient in serving customer needs. And the cycle continues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Tips for Great Visualizations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mtClean="0"/>
              <a:t>Fetch appropriate and correct data for analysis. </a:t>
            </a:r>
          </a:p>
          <a:p>
            <a:r>
              <a:rPr lang="en-US" altLang="en-US" smtClean="0"/>
              <a:t>Sort the data in the most appropriate manner. </a:t>
            </a:r>
          </a:p>
          <a:p>
            <a:r>
              <a:rPr lang="en-US" altLang="en-US" smtClean="0"/>
              <a:t>Choose appropriate method to present the data. </a:t>
            </a:r>
          </a:p>
          <a:p>
            <a:r>
              <a:rPr lang="en-US" altLang="en-US" smtClean="0"/>
              <a:t>The data set could be pruned </a:t>
            </a:r>
          </a:p>
          <a:p>
            <a:r>
              <a:rPr lang="en-US" altLang="en-US" smtClean="0"/>
              <a:t>The visualization could show additional dimension for reference </a:t>
            </a:r>
          </a:p>
          <a:p>
            <a:r>
              <a:rPr lang="en-US" altLang="en-US" smtClean="0"/>
              <a:t>The numerical data may need to be binned into a few categories. </a:t>
            </a:r>
          </a:p>
          <a:p>
            <a:r>
              <a:rPr lang="en-US" altLang="en-US" smtClean="0"/>
              <a:t>High-level visualization could be backed by more detailed analysis. </a:t>
            </a:r>
          </a:p>
          <a:p>
            <a:r>
              <a:rPr lang="en-US" altLang="en-US" smtClean="0"/>
              <a:t>There may be need to present additional textual information to tell the whole story. </a:t>
            </a:r>
          </a:p>
        </p:txBody>
      </p:sp>
    </p:spTree>
    <p:extLst>
      <p:ext uri="{BB962C8B-B14F-4D97-AF65-F5344CB8AC3E}">
        <p14:creationId xmlns:p14="http://schemas.microsoft.com/office/powerpoint/2010/main" val="26782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0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Business Intelligence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dirty="0" smtClean="0"/>
              <a:t>A set of tools to inform the business about things it should know</a:t>
            </a:r>
          </a:p>
          <a:p>
            <a:pPr>
              <a:spcBef>
                <a:spcPts val="1200"/>
              </a:spcBef>
            </a:pPr>
            <a:r>
              <a:rPr lang="en-US" altLang="en-US" dirty="0" smtClean="0"/>
              <a:t>Includes tools for gathering, analyzing and presenting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Pattern Recognition</a:t>
            </a:r>
            <a:endParaRPr lang="en-US" alt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942415" y="1275907"/>
            <a:ext cx="6591985" cy="5006906"/>
          </a:xfrm>
        </p:spPr>
        <p:txBody>
          <a:bodyPr/>
          <a:lstStyle/>
          <a:p>
            <a:r>
              <a:rPr lang="en-US" altLang="en-US" dirty="0" smtClean="0"/>
              <a:t>A pattern is a design or model that helps grasp something.</a:t>
            </a:r>
          </a:p>
          <a:p>
            <a:pPr lvl="1"/>
            <a:r>
              <a:rPr lang="en-US" altLang="en-US" dirty="0" smtClean="0"/>
              <a:t>Hard patterns e.g. sun rises in east</a:t>
            </a:r>
          </a:p>
          <a:p>
            <a:pPr lvl="1"/>
            <a:r>
              <a:rPr lang="en-US" altLang="en-US" dirty="0" smtClean="0"/>
              <a:t>Soft patterns e.g. Pareto principle</a:t>
            </a:r>
          </a:p>
          <a:p>
            <a:r>
              <a:rPr lang="en-US" altLang="en-US" dirty="0" smtClean="0"/>
              <a:t>General, Accurate, and Simple (GAS) model e.g. E=MC2</a:t>
            </a:r>
          </a:p>
          <a:p>
            <a:pPr lvl="1"/>
            <a:r>
              <a:rPr lang="en-US" altLang="en-US" dirty="0" smtClean="0"/>
              <a:t>Most models will be good on 2 out of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 bwMode="auto">
          <a:xfrm>
            <a:off x="6581936" y="4756268"/>
            <a:ext cx="1314450" cy="1219200"/>
          </a:xfrm>
          <a:prstGeom prst="triangle">
            <a:avLst/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800" b="1"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6751176" y="4375342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General</a:t>
            </a:r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5853664" y="5616618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Accurate</a:t>
            </a:r>
          </a:p>
        </p:txBody>
      </p:sp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7910845" y="5638984"/>
            <a:ext cx="890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Simple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6206" y="4367603"/>
            <a:ext cx="533587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Lora"/>
              </a:rPr>
              <a:t>80% of work is completed by 20% of a team</a:t>
            </a:r>
            <a:r>
              <a:rPr lang="en-US" dirty="0" smtClean="0">
                <a:solidFill>
                  <a:srgbClr val="FF0000"/>
                </a:solidFill>
                <a:latin typeface="Lora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6206" y="4826210"/>
            <a:ext cx="45720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ora"/>
              </a:rPr>
              <a:t>80% of software problems are caused by 20% of bugs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4178" y="5575193"/>
            <a:ext cx="45720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ora"/>
              </a:rPr>
              <a:t>80% of customers only use 20% of software features</a:t>
            </a:r>
            <a:r>
              <a:rPr lang="en-US" dirty="0">
                <a:solidFill>
                  <a:srgbClr val="FF0000"/>
                </a:solidFill>
                <a:latin typeface="Lora"/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Nature of Patterns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Temporal patterns, related to time</a:t>
            </a:r>
          </a:p>
          <a:p>
            <a:pPr lvl="1"/>
            <a:r>
              <a:rPr lang="en-US" altLang="en-US" smtClean="0"/>
              <a:t>E.g. rain follows lightening and thunder</a:t>
            </a:r>
          </a:p>
          <a:p>
            <a:r>
              <a:rPr lang="en-US" altLang="en-US" smtClean="0"/>
              <a:t>Spatial patterns, related to layout</a:t>
            </a:r>
          </a:p>
          <a:p>
            <a:pPr lvl="1"/>
            <a:r>
              <a:rPr lang="en-US" altLang="en-US" smtClean="0"/>
              <a:t>Tech industry in SFO; Finance in NYC</a:t>
            </a:r>
          </a:p>
          <a:p>
            <a:r>
              <a:rPr lang="en-US" altLang="en-US" smtClean="0"/>
              <a:t>Functional patterns, related to functional organizing</a:t>
            </a:r>
          </a:p>
          <a:p>
            <a:pPr lvl="1"/>
            <a:r>
              <a:rPr lang="en-US" altLang="en-US" smtClean="0"/>
              <a:t>Classroom layout; structure of any software</a:t>
            </a:r>
          </a:p>
          <a:p>
            <a:r>
              <a:rPr lang="en-US" altLang="en-US" smtClean="0"/>
              <a:t>Ways to get data to discern patterns</a:t>
            </a:r>
          </a:p>
          <a:p>
            <a:pPr lvl="1"/>
            <a:r>
              <a:rPr lang="en-US" altLang="en-US" smtClean="0"/>
              <a:t>From intuitive personal experience</a:t>
            </a:r>
          </a:p>
          <a:p>
            <a:pPr lvl="1"/>
            <a:r>
              <a:rPr lang="en-US" altLang="en-US" smtClean="0"/>
              <a:t>From data analysis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Management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90600" y="2670544"/>
            <a:ext cx="819150" cy="990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b="1" dirty="0">
                <a:latin typeface="Bahnschrift" panose="020B0502040204020203" pitchFamily="34" charset="0"/>
              </a:rPr>
              <a:t>Data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695700" y="2670544"/>
            <a:ext cx="1485900" cy="990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b="1" dirty="0"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09800" y="2670544"/>
            <a:ext cx="1085850" cy="990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b="1" dirty="0">
                <a:latin typeface="Bahnschrift" panose="020B0502040204020203" pitchFamily="34" charset="0"/>
              </a:rPr>
              <a:t>Data Base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3295650" y="2899144"/>
            <a:ext cx="400050" cy="381000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400" b="1">
              <a:latin typeface="Bahnschrif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81650" y="2670544"/>
            <a:ext cx="971550" cy="990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b="1" dirty="0">
                <a:latin typeface="Bahnschrift" panose="020B0502040204020203" pitchFamily="34" charset="0"/>
              </a:rPr>
              <a:t>Data Mining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5181600" y="2899144"/>
            <a:ext cx="400050" cy="381000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400" b="1">
              <a:latin typeface="Bahnschrift" panose="020B0502040204020203" pitchFamily="34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1809750" y="2899144"/>
            <a:ext cx="400050" cy="381000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400" b="1">
              <a:latin typeface="Bahnschrif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53250" y="2670544"/>
            <a:ext cx="1581150" cy="990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b="1" dirty="0">
                <a:latin typeface="Bahnschrift" panose="020B0502040204020203" pitchFamily="34" charset="0"/>
              </a:rPr>
              <a:t>Data Visualization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6553200" y="2899144"/>
            <a:ext cx="400050" cy="381000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algn="ctr" eaLnBrk="1" hangingPunct="1">
              <a:defRPr/>
            </a:pPr>
            <a:endParaRPr lang="en-US" sz="2400" b="1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942415" y="1455398"/>
            <a:ext cx="6591985" cy="5094254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Everything that is recorded is data</a:t>
            </a:r>
          </a:p>
          <a:p>
            <a:pPr lvl="1"/>
            <a:r>
              <a:rPr lang="en-US" altLang="en-US" dirty="0" smtClean="0"/>
              <a:t>Exponential growth; doubling every 12-18 months</a:t>
            </a:r>
          </a:p>
          <a:p>
            <a:r>
              <a:rPr lang="en-US" altLang="en-US" dirty="0" smtClean="0"/>
              <a:t>Many sources, e.g. stories, operations, machines </a:t>
            </a:r>
          </a:p>
          <a:p>
            <a:r>
              <a:rPr lang="en-US" altLang="en-US" dirty="0" smtClean="0"/>
              <a:t>Many media e.g. electronic, paper</a:t>
            </a:r>
          </a:p>
          <a:p>
            <a:r>
              <a:rPr lang="en-US" altLang="en-US" dirty="0" smtClean="0"/>
              <a:t>Types of numeric data</a:t>
            </a:r>
          </a:p>
          <a:p>
            <a:pPr lvl="1"/>
            <a:r>
              <a:rPr lang="en-US" altLang="en-US" dirty="0" smtClean="0"/>
              <a:t>Nominal, e.g. red, green, blue</a:t>
            </a:r>
          </a:p>
          <a:p>
            <a:pPr lvl="1"/>
            <a:r>
              <a:rPr lang="en-US" altLang="en-US" dirty="0" smtClean="0"/>
              <a:t>Ordinal, e.g. high, medium, low</a:t>
            </a:r>
          </a:p>
          <a:p>
            <a:pPr lvl="1"/>
            <a:r>
              <a:rPr lang="en-US" altLang="en-US" dirty="0" smtClean="0"/>
              <a:t>Interval, e.g. 7 on a 1-10 scale</a:t>
            </a:r>
          </a:p>
          <a:p>
            <a:pPr lvl="1"/>
            <a:r>
              <a:rPr lang="en-US" altLang="en-US" dirty="0" smtClean="0"/>
              <a:t>Ratio, e.g. height is 69, height is 170</a:t>
            </a:r>
          </a:p>
          <a:p>
            <a:r>
              <a:rPr lang="en-US" altLang="en-US" dirty="0" smtClean="0"/>
              <a:t>Unstructured data, e.g. video, audio, images, text</a:t>
            </a:r>
          </a:p>
          <a:p>
            <a:r>
              <a:rPr lang="en-US" altLang="en-US" dirty="0" smtClean="0"/>
              <a:t>Data about data (metadata)</a:t>
            </a:r>
          </a:p>
          <a:p>
            <a:r>
              <a:rPr lang="en-US" altLang="en-US" dirty="0" smtClean="0"/>
              <a:t>Public vs private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 : BDA :15CS82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"/>
          <a:stretch/>
        </p:blipFill>
        <p:spPr>
          <a:xfrm>
            <a:off x="953079" y="1514168"/>
            <a:ext cx="7837770" cy="43124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953079" y="3338623"/>
            <a:ext cx="7837770" cy="248801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Database and data modeling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Data is organized in tables</a:t>
            </a:r>
          </a:p>
          <a:p>
            <a:pPr lvl="1"/>
            <a:r>
              <a:rPr lang="en-US" altLang="en-US" dirty="0" smtClean="0"/>
              <a:t>Tables relate to entities and relationships among entities</a:t>
            </a:r>
          </a:p>
          <a:p>
            <a:pPr lvl="1"/>
            <a:r>
              <a:rPr lang="en-US" altLang="en-US" dirty="0" smtClean="0"/>
              <a:t>Entities are nouns like Doctor, Patient</a:t>
            </a:r>
          </a:p>
          <a:p>
            <a:pPr lvl="1"/>
            <a:r>
              <a:rPr lang="en-US" altLang="en-US" dirty="0" smtClean="0"/>
              <a:t>Relationships are verbs like ‘Treats’</a:t>
            </a:r>
          </a:p>
          <a:p>
            <a:r>
              <a:rPr lang="en-US" altLang="en-US" dirty="0" smtClean="0"/>
              <a:t>Data tables can be managed using SQL language in simple declarative mode</a:t>
            </a:r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81200" y="4953000"/>
            <a:ext cx="139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</a:rPr>
              <a:t>Doctor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810250" y="4953000"/>
            <a:ext cx="139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</a:rPr>
              <a:t>Patient</a:t>
            </a:r>
          </a:p>
        </p:txBody>
      </p:sp>
      <p:cxnSp>
        <p:nvCxnSpPr>
          <p:cNvPr id="25606" name="Straight Connector 7"/>
          <p:cNvCxnSpPr>
            <a:cxnSpLocks noChangeShapeType="1"/>
            <a:stCxn id="4" idx="3"/>
          </p:cNvCxnSpPr>
          <p:nvPr/>
        </p:nvCxnSpPr>
        <p:spPr bwMode="auto">
          <a:xfrm>
            <a:off x="3378200" y="5219700"/>
            <a:ext cx="482600" cy="3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7" name="Straight Connector 9"/>
          <p:cNvCxnSpPr>
            <a:cxnSpLocks noChangeShapeType="1"/>
            <a:endCxn id="5" idx="1"/>
          </p:cNvCxnSpPr>
          <p:nvPr/>
        </p:nvCxnSpPr>
        <p:spPr bwMode="auto">
          <a:xfrm>
            <a:off x="5257800" y="5219700"/>
            <a:ext cx="5524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860800" y="4953000"/>
            <a:ext cx="13970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</a:rPr>
              <a:t>Treats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Warehousing</a:t>
            </a:r>
          </a:p>
        </p:txBody>
      </p:sp>
      <p:sp>
        <p:nvSpPr>
          <p:cNvPr id="26634" name="Content Placeholder 2"/>
          <p:cNvSpPr>
            <a:spLocks noGrp="1"/>
          </p:cNvSpPr>
          <p:nvPr>
            <p:ph idx="1"/>
          </p:nvPr>
        </p:nvSpPr>
        <p:spPr>
          <a:xfrm>
            <a:off x="1942415" y="1349067"/>
            <a:ext cx="6591985" cy="4699820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Organize, ‘</a:t>
            </a:r>
            <a:r>
              <a:rPr lang="en-US" altLang="en-US" sz="2000" dirty="0" err="1" smtClean="0"/>
              <a:t>rectangularized</a:t>
            </a:r>
            <a:r>
              <a:rPr lang="en-US" altLang="en-US" sz="2000" dirty="0" smtClean="0"/>
              <a:t>’, cleansed data for structured reporting and data mining</a:t>
            </a:r>
          </a:p>
          <a:p>
            <a:r>
              <a:rPr lang="en-US" altLang="en-US" sz="2000" dirty="0" smtClean="0"/>
              <a:t>Data is Extracted from many sources, Transformed to meet business needs, and Loaded into DW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69581" y="2755612"/>
            <a:ext cx="1729560" cy="3689350"/>
          </a:xfrm>
          <a:prstGeom prst="roundRect">
            <a:avLst/>
          </a:prstGeom>
          <a:solidFill>
            <a:srgbClr val="5684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u="sng" dirty="0"/>
              <a:t>Data Sources</a:t>
            </a:r>
          </a:p>
          <a:p>
            <a:pPr>
              <a:spcBef>
                <a:spcPts val="1200"/>
              </a:spcBef>
              <a:defRPr/>
            </a:pPr>
            <a:r>
              <a:rPr lang="en-US" sz="1600" b="1" dirty="0"/>
              <a:t>Operations</a:t>
            </a:r>
          </a:p>
          <a:p>
            <a:pPr>
              <a:spcBef>
                <a:spcPts val="200"/>
              </a:spcBef>
              <a:buFontTx/>
              <a:buChar char="-"/>
              <a:defRPr/>
            </a:pPr>
            <a:r>
              <a:rPr lang="en-US" sz="1200" dirty="0"/>
              <a:t>ERP systems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 Legacy systems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Point of Sale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RFID systems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Web usage</a:t>
            </a:r>
          </a:p>
          <a:p>
            <a:pPr>
              <a:spcBef>
                <a:spcPts val="1200"/>
              </a:spcBef>
              <a:defRPr/>
            </a:pPr>
            <a:r>
              <a:rPr lang="en-US" sz="1400" b="1" dirty="0" err="1"/>
              <a:t>ExternalSources</a:t>
            </a:r>
            <a:endParaRPr lang="en-US" sz="1400" b="1" dirty="0"/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Suppliers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Customers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200" dirty="0"/>
              <a:t>Governmen</a:t>
            </a:r>
            <a:r>
              <a:rPr lang="en-US" sz="1400" dirty="0"/>
              <a:t>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02394" y="2831812"/>
            <a:ext cx="1860476" cy="3505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u="sng" dirty="0"/>
              <a:t>Data Transformation</a:t>
            </a:r>
          </a:p>
          <a:p>
            <a:pPr>
              <a:defRPr/>
            </a:pPr>
            <a:endParaRPr lang="en-US" sz="1600" dirty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400" dirty="0"/>
              <a:t>- </a:t>
            </a:r>
            <a:r>
              <a:rPr lang="en-US" sz="1200" dirty="0"/>
              <a:t>Select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200" dirty="0"/>
              <a:t>Extract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200" dirty="0"/>
              <a:t>Cleanse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200" dirty="0"/>
              <a:t>Compute Data fields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200" dirty="0"/>
              <a:t>Integrate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200" dirty="0"/>
              <a:t>Load data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900578" y="4307393"/>
            <a:ext cx="342900" cy="5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400"/>
          </a:p>
        </p:txBody>
      </p:sp>
      <p:sp>
        <p:nvSpPr>
          <p:cNvPr id="14" name="Rounded Rectangle 13"/>
          <p:cNvSpPr/>
          <p:nvPr/>
        </p:nvSpPr>
        <p:spPr>
          <a:xfrm>
            <a:off x="5300995" y="2831812"/>
            <a:ext cx="1805765" cy="350520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u="sng" dirty="0"/>
              <a:t>Data Mart  or Warehouse </a:t>
            </a:r>
          </a:p>
          <a:p>
            <a:pPr>
              <a:spcBef>
                <a:spcPts val="1200"/>
              </a:spcBef>
              <a:defRPr/>
            </a:pPr>
            <a:r>
              <a:rPr lang="en-US" sz="1400" dirty="0" err="1"/>
              <a:t>Rectangularized</a:t>
            </a:r>
            <a:r>
              <a:rPr lang="en-US" sz="1400" dirty="0"/>
              <a:t>  data ready for analysis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600" dirty="0"/>
              <a:t> </a:t>
            </a:r>
            <a:r>
              <a:rPr lang="en-US" sz="1200" dirty="0"/>
              <a:t>One for  each department, Or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200" dirty="0"/>
              <a:t>One for the whole enterprise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032858" y="4307393"/>
            <a:ext cx="342900" cy="5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7315198" y="2831812"/>
            <a:ext cx="1648046" cy="35052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u="sng" dirty="0"/>
              <a:t>Accessing users &amp; applications </a:t>
            </a:r>
            <a:endParaRPr lang="en-US" sz="1600" dirty="0"/>
          </a:p>
          <a:p>
            <a:pPr>
              <a:spcBef>
                <a:spcPts val="600"/>
              </a:spcBef>
              <a:defRPr/>
            </a:pPr>
            <a:r>
              <a:rPr lang="en-US" sz="1400" dirty="0"/>
              <a:t>- OLAP tools</a:t>
            </a:r>
          </a:p>
          <a:p>
            <a:pPr>
              <a:spcBef>
                <a:spcPts val="400"/>
              </a:spcBef>
              <a:defRPr/>
            </a:pPr>
            <a:r>
              <a:rPr lang="en-US" sz="1400" dirty="0"/>
              <a:t>- Reporting Tools</a:t>
            </a:r>
          </a:p>
          <a:p>
            <a:pPr>
              <a:spcBef>
                <a:spcPts val="400"/>
              </a:spcBef>
              <a:defRPr/>
            </a:pPr>
            <a:r>
              <a:rPr lang="en-US" sz="1400" dirty="0"/>
              <a:t>- Dashboards</a:t>
            </a:r>
          </a:p>
          <a:p>
            <a:pPr>
              <a:spcBef>
                <a:spcPts val="400"/>
              </a:spcBef>
              <a:defRPr/>
            </a:pPr>
            <a:r>
              <a:rPr lang="en-US" sz="1400" dirty="0"/>
              <a:t>- Queries</a:t>
            </a:r>
          </a:p>
          <a:p>
            <a:pPr>
              <a:spcBef>
                <a:spcPts val="400"/>
              </a:spcBef>
              <a:defRPr/>
            </a:pPr>
            <a:r>
              <a:rPr lang="en-US" sz="1400" dirty="0"/>
              <a:t>- Mobile Devices</a:t>
            </a:r>
          </a:p>
          <a:p>
            <a:pPr>
              <a:spcBef>
                <a:spcPts val="400"/>
              </a:spcBef>
              <a:defRPr/>
            </a:pPr>
            <a:r>
              <a:rPr lang="en-US" sz="1400" dirty="0"/>
              <a:t>- Data Mining</a:t>
            </a:r>
          </a:p>
          <a:p>
            <a:pPr>
              <a:spcBef>
                <a:spcPts val="400"/>
              </a:spcBef>
              <a:defRPr/>
            </a:pPr>
            <a:r>
              <a:rPr lang="en-US" sz="1400" dirty="0"/>
              <a:t>- Custom apps</a:t>
            </a:r>
          </a:p>
          <a:p>
            <a:pPr>
              <a:defRPr/>
            </a:pPr>
            <a:endParaRPr lang="en-US" sz="1600" dirty="0"/>
          </a:p>
        </p:txBody>
      </p:sp>
      <p:sp>
        <p:nvSpPr>
          <p:cNvPr id="17" name="Right Arrow 16"/>
          <p:cNvSpPr/>
          <p:nvPr/>
        </p:nvSpPr>
        <p:spPr>
          <a:xfrm>
            <a:off x="7039529" y="4307393"/>
            <a:ext cx="342900" cy="55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942415" y="340622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Database vs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7870"/>
              </p:ext>
            </p:extLst>
          </p:nvPr>
        </p:nvGraphicFramePr>
        <p:xfrm>
          <a:off x="1254642" y="1096048"/>
          <a:ext cx="7676707" cy="5613948"/>
        </p:xfrm>
        <a:graphic>
          <a:graphicData uri="http://schemas.openxmlformats.org/drawingml/2006/table">
            <a:tbl>
              <a:tblPr/>
              <a:tblGrid>
                <a:gridCol w="14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4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Function</a:t>
                      </a:r>
                      <a:endParaRPr lang="en-US" sz="1800" b="1" dirty="0">
                        <a:solidFill>
                          <a:srgbClr val="0070C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Database </a:t>
                      </a:r>
                      <a:endParaRPr lang="en-US" sz="1800" b="1" dirty="0">
                        <a:solidFill>
                          <a:srgbClr val="0070C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 Warehouse</a:t>
                      </a:r>
                      <a:endParaRPr lang="en-US" sz="1800" b="1" dirty="0">
                        <a:solidFill>
                          <a:srgbClr val="0070C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0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Purpose </a:t>
                      </a:r>
                      <a:endParaRPr lang="en-US" sz="1800" b="1" u="none" dirty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 stored in databases can be used for many purposes including day-to-day operations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 in DW is cleansed data useful for reporting and analysis 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5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Granularity</a:t>
                      </a:r>
                      <a:endParaRPr lang="en-US" sz="1800" b="1" u="none" dirty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Highly granular data including all activity and transaction details 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Lower granularity data; rolled up to certain key dimensions of interest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0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Complexity</a:t>
                      </a:r>
                      <a:endParaRPr lang="en-US" sz="1800" b="1" u="none" dirty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Highly complex with dozens or hundreds of data files, linked through common data fields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Typically organized around a large fact tables, and many lookup tables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53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Size</a:t>
                      </a:r>
                      <a:endParaRPr lang="en-US" sz="1800" b="1" u="none" dirty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Database grows with growing volumes of activity and transactions. Old completed transactions are deleted to reduce size. 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Grows as data from operational databases is rolled-up and appended every day. Data is retained for long-term trend analyses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Architectural choices</a:t>
                      </a:r>
                      <a:endParaRPr lang="en-US" sz="1800" b="1" u="none" dirty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Relational, and object-oriented, databases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Star schema, or Snowflake schema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53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 Access mechanisms</a:t>
                      </a:r>
                      <a:endParaRPr lang="en-US" sz="1800" b="1" u="none" dirty="0">
                        <a:solidFill>
                          <a:srgbClr val="C00000"/>
                        </a:solidFill>
                        <a:latin typeface="Arial Narrow" panose="020B0606020202030204" pitchFamily="34" charset="0"/>
                        <a:ea typeface="Calibri"/>
                        <a:cs typeface="Times New Roman"/>
                      </a:endParaRPr>
                    </a:p>
                  </a:txBody>
                  <a:tcPr marL="41413" marR="4141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Primarily through high level languages such as SQL. Traditional programming access DB through Open </a:t>
                      </a:r>
                      <a:r>
                        <a:rPr lang="en-US" sz="1600" b="0" dirty="0" err="1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DataBase</a:t>
                      </a: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 Connectivity (ODBC) interfaces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latin typeface="Arial Narrow" panose="020B0606020202030204" pitchFamily="34" charset="0"/>
                          <a:ea typeface="Calibri"/>
                          <a:cs typeface="Times New Roman"/>
                        </a:rPr>
                        <a:t>Accessed through SQL;  SQL output is forwarded to reporting tools and data visualization tools </a:t>
                      </a:r>
                    </a:p>
                  </a:txBody>
                  <a:tcPr marL="41413" marR="4141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Mining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Art and science of discovering useful novel patterns from data</a:t>
            </a:r>
          </a:p>
          <a:p>
            <a:pPr lvl="1"/>
            <a:r>
              <a:rPr lang="en-US" altLang="en-US" smtClean="0"/>
              <a:t>E.g. seasonality of products</a:t>
            </a:r>
          </a:p>
          <a:p>
            <a:pPr lvl="1"/>
            <a:r>
              <a:rPr lang="en-US" altLang="en-US" smtClean="0"/>
              <a:t>E.g. customer segments with unique needs</a:t>
            </a:r>
          </a:p>
          <a:p>
            <a:r>
              <a:rPr lang="en-US" altLang="en-US" smtClean="0"/>
              <a:t>Supervised learning (right answer is known)</a:t>
            </a:r>
          </a:p>
          <a:p>
            <a:pPr lvl="1"/>
            <a:r>
              <a:rPr lang="en-US" altLang="en-US" smtClean="0"/>
              <a:t>Decision-making, e.g. approve loan or not</a:t>
            </a:r>
          </a:p>
          <a:p>
            <a:pPr lvl="1"/>
            <a:r>
              <a:rPr lang="en-US" altLang="en-US" smtClean="0"/>
              <a:t>Predictive patterns, e.g. sales next month</a:t>
            </a:r>
          </a:p>
          <a:p>
            <a:r>
              <a:rPr lang="en-US" altLang="en-US" smtClean="0"/>
              <a:t>Exploratory patterns (no right answer)</a:t>
            </a:r>
          </a:p>
          <a:p>
            <a:pPr lvl="1"/>
            <a:r>
              <a:rPr lang="en-US" altLang="en-US" smtClean="0"/>
              <a:t>Clusters, e.g. customer segments</a:t>
            </a:r>
          </a:p>
          <a:p>
            <a:pPr lvl="1"/>
            <a:r>
              <a:rPr lang="en-US" altLang="en-US" smtClean="0"/>
              <a:t>Association rules, e.g. products that sell together</a:t>
            </a:r>
          </a:p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676399" y="279991"/>
            <a:ext cx="66063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Data Mining – Major Techniques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4778"/>
              </p:ext>
            </p:extLst>
          </p:nvPr>
        </p:nvGraphicFramePr>
        <p:xfrm>
          <a:off x="1293628" y="1910169"/>
          <a:ext cx="7619999" cy="3570290"/>
        </p:xfrm>
        <a:graphic>
          <a:graphicData uri="http://schemas.openxmlformats.org/drawingml/2006/table">
            <a:tbl>
              <a:tblPr/>
              <a:tblGrid>
                <a:gridCol w="26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9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4528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Supervised Learning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(Predictive ability based on past data)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Classification – Machine Learning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Decision Trees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SVMs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Neural Networks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Classification - Statistics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Regression;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Dimension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 Reduction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79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Unsupervised Learning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(Exploratory analysis to discover patterns)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Clustering Analysis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K-Means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Association Rules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Apriori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endParaRPr lang="en-US" sz="2000" kern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Visualizing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942415" y="1360967"/>
            <a:ext cx="6591985" cy="4550255"/>
          </a:xfrm>
        </p:spPr>
        <p:txBody>
          <a:bodyPr/>
          <a:lstStyle/>
          <a:p>
            <a:r>
              <a:rPr lang="en-US" altLang="en-US" dirty="0" smtClean="0"/>
              <a:t>Help understand data easily, and drill down</a:t>
            </a:r>
          </a:p>
          <a:p>
            <a:r>
              <a:rPr lang="en-US" altLang="en-US" dirty="0" smtClean="0"/>
              <a:t>Graphs, Dashboard, Animation, etc.  </a:t>
            </a:r>
          </a:p>
        </p:txBody>
      </p:sp>
      <p:pic>
        <p:nvPicPr>
          <p:cNvPr id="30724" name="Picture 3" descr="http://adminexchange.files.wordpress.com/2007/07/sfdc-dashboard-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400" y="2397125"/>
            <a:ext cx="5688013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328513" y="256510"/>
            <a:ext cx="7613468" cy="890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Operations Database is very granular and records every detail of every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25544"/>
              </p:ext>
            </p:extLst>
          </p:nvPr>
        </p:nvGraphicFramePr>
        <p:xfrm>
          <a:off x="1493596" y="1329529"/>
          <a:ext cx="6705600" cy="4953284"/>
        </p:xfrm>
        <a:graphic>
          <a:graphicData uri="http://schemas.openxmlformats.org/drawingml/2006/table">
            <a:tbl>
              <a:tblPr/>
              <a:tblGrid>
                <a:gridCol w="108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889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Movies Transaction Database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Order #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Date sold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Product name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Location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Total value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April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May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June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India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$9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June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UK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July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Matrix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July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July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Aug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Matrix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Sept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Matrix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India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Sept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Sept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Sept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India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Nov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Dec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$9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Dec 2013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US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$9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838875" y="251971"/>
            <a:ext cx="6589199" cy="890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Data Warehouse rolls the data up to dimensions of analytical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57992"/>
              </p:ext>
            </p:extLst>
          </p:nvPr>
        </p:nvGraphicFramePr>
        <p:xfrm>
          <a:off x="2145119" y="1433624"/>
          <a:ext cx="5486400" cy="4114800"/>
        </p:xfrm>
        <a:graphic>
          <a:graphicData uri="http://schemas.openxmlformats.org/drawingml/2006/table">
            <a:tbl>
              <a:tblPr/>
              <a:tblGrid>
                <a:gridCol w="875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Movies Sales Data Warehouse</a:t>
                      </a:r>
                      <a:endParaRPr lang="en-US" sz="20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Row#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Qtr sold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Product name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>
                          <a:latin typeface="Calibri"/>
                          <a:ea typeface="Calibri"/>
                          <a:cs typeface="Times New Roman"/>
                        </a:rPr>
                        <a:t>Total value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Matrix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$36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Matrix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$36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$18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791750" y="329142"/>
            <a:ext cx="6589199" cy="89005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Analytics: Simple cross-table analysis brings out new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26750"/>
              </p:ext>
            </p:extLst>
          </p:nvPr>
        </p:nvGraphicFramePr>
        <p:xfrm>
          <a:off x="2030819" y="2136774"/>
          <a:ext cx="5442541" cy="3311526"/>
        </p:xfrm>
        <a:graphic>
          <a:graphicData uri="http://schemas.openxmlformats.org/drawingml/2006/table">
            <a:tbl>
              <a:tblPr/>
              <a:tblGrid>
                <a:gridCol w="110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261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Movies Sales by Quarters – Cross-tabulation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Q/Product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Gone With the Wind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Matrix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Monty Python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Total Sales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Q2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$45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$36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$96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2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Q4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$15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$18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$33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Total Sales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$60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$36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$78</a:t>
                      </a:r>
                      <a:endParaRPr lang="en-US" sz="1800" dirty="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$174</a:t>
                      </a: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stCxn id="33836" idx="0"/>
          </p:cNvCxnSpPr>
          <p:nvPr/>
        </p:nvCxnSpPr>
        <p:spPr bwMode="auto">
          <a:xfrm flipV="1">
            <a:off x="5238407" y="4953000"/>
            <a:ext cx="190843" cy="704966"/>
          </a:xfrm>
          <a:prstGeom prst="straightConnector1">
            <a:avLst/>
          </a:prstGeom>
          <a:ln>
            <a:solidFill>
              <a:srgbClr val="FF3300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36" name="TextBox 6"/>
          <p:cNvSpPr txBox="1">
            <a:spLocks noChangeArrowheads="1"/>
          </p:cNvSpPr>
          <p:nvPr/>
        </p:nvSpPr>
        <p:spPr bwMode="auto">
          <a:xfrm>
            <a:off x="4075563" y="5657966"/>
            <a:ext cx="2325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Monty Python is the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highest selling movie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724400" y="1600200"/>
            <a:ext cx="685800" cy="838200"/>
          </a:xfrm>
          <a:prstGeom prst="straightConnector1">
            <a:avLst/>
          </a:prstGeom>
          <a:ln>
            <a:solidFill>
              <a:srgbClr val="FF3300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38" name="TextBox 8"/>
          <p:cNvSpPr txBox="1">
            <a:spLocks noChangeArrowheads="1"/>
          </p:cNvSpPr>
          <p:nvPr/>
        </p:nvSpPr>
        <p:spPr bwMode="auto">
          <a:xfrm>
            <a:off x="4411663" y="1351291"/>
            <a:ext cx="294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Matrix is a Seasonal movie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7237514" y="4074063"/>
            <a:ext cx="686594" cy="1409700"/>
          </a:xfrm>
          <a:prstGeom prst="straightConnector1">
            <a:avLst/>
          </a:prstGeom>
          <a:ln>
            <a:solidFill>
              <a:srgbClr val="FF3300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40" name="TextBox 11"/>
          <p:cNvSpPr txBox="1">
            <a:spLocks noChangeArrowheads="1"/>
          </p:cNvSpPr>
          <p:nvPr/>
        </p:nvSpPr>
        <p:spPr bwMode="auto">
          <a:xfrm>
            <a:off x="6600031" y="5448300"/>
            <a:ext cx="1774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Highest income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quarter is Q3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Datafication; Data Types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Datafication means everything is being recorded and stored, as the cost of capturing and storing data is decreasing</a:t>
            </a:r>
          </a:p>
          <a:p>
            <a:r>
              <a:rPr lang="en-US" altLang="en-US" smtClean="0"/>
              <a:t>There are many types of data:</a:t>
            </a:r>
          </a:p>
          <a:p>
            <a:r>
              <a:rPr lang="en-US" altLang="en-US" smtClean="0"/>
              <a:t>Nominal e.g. names like red, green</a:t>
            </a:r>
          </a:p>
          <a:p>
            <a:r>
              <a:rPr lang="en-US" altLang="en-US" smtClean="0"/>
              <a:t>Ordinal e.g. levels like high, medium, low</a:t>
            </a:r>
          </a:p>
          <a:p>
            <a:r>
              <a:rPr lang="en-US" altLang="en-US" smtClean="0"/>
              <a:t>Interval, e.g. range of Liking from 1-5</a:t>
            </a:r>
          </a:p>
          <a:p>
            <a:r>
              <a:rPr lang="en-US" altLang="en-US" smtClean="0"/>
              <a:t>Ratio, i.e. all real numbers</a:t>
            </a:r>
          </a:p>
          <a:p>
            <a:r>
              <a:rPr lang="en-US" altLang="en-US" smtClean="0"/>
              <a:t>Unstructured, e.g. video, audio, graphs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</a:t>
            </a:fld>
            <a:endParaRPr lang="en-US"/>
          </a:p>
        </p:txBody>
      </p:sp>
      <p:pic>
        <p:nvPicPr>
          <p:cNvPr id="8194" name="Picture 2" descr="Data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50" y="1456172"/>
            <a:ext cx="3661513" cy="495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0518" y="2509741"/>
            <a:ext cx="6591985" cy="1468800"/>
          </a:xfrm>
        </p:spPr>
        <p:txBody>
          <a:bodyPr>
            <a:normAutofit fontScale="90000"/>
          </a:bodyPr>
          <a:lstStyle/>
          <a:p>
            <a:r>
              <a:rPr lang="en-IN" dirty="0"/>
              <a:t>Business Intelligence Concepts and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Understand the concept of Business Intelligence, and its role in decision-making</a:t>
            </a:r>
          </a:p>
          <a:p>
            <a:r>
              <a:rPr lang="en-US" smtClean="0"/>
              <a:t>Understand the two major types of decisions </a:t>
            </a:r>
          </a:p>
          <a:p>
            <a:r>
              <a:rPr lang="en-US" smtClean="0"/>
              <a:t>Understand the type and range of tools for Business Intelligence</a:t>
            </a:r>
          </a:p>
          <a:p>
            <a:r>
              <a:rPr lang="en-US" smtClean="0"/>
              <a:t>Appreciate the wide range of applications of Business Intelligence across industry domains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BIDM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506538" y="1828800"/>
            <a:ext cx="2590800" cy="1371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rgbClr val="7030A0"/>
                </a:solidFill>
              </a:rPr>
              <a:t>Business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011738" y="1828800"/>
            <a:ext cx="2590800" cy="1371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rgbClr val="7030A0"/>
                </a:solidFill>
              </a:rPr>
              <a:t>Intelligence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506538" y="4038600"/>
            <a:ext cx="2590800" cy="1371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rgbClr val="7030A0"/>
                </a:solidFill>
              </a:rPr>
              <a:t>Data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11738" y="4038600"/>
            <a:ext cx="2590800" cy="1371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CC3300"/>
                </a:solidFill>
                <a:latin typeface="Tahoma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dirty="0">
                <a:solidFill>
                  <a:srgbClr val="7030A0"/>
                </a:solidFill>
              </a:rPr>
              <a:t>Mining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44738" y="2209800"/>
            <a:ext cx="4267200" cy="2971800"/>
            <a:chOff x="2344738" y="2209800"/>
            <a:chExt cx="4267200" cy="2971800"/>
          </a:xfrm>
        </p:grpSpPr>
        <p:sp>
          <p:nvSpPr>
            <p:cNvPr id="8" name="Right Arrow 7"/>
            <p:cNvSpPr/>
            <p:nvPr/>
          </p:nvSpPr>
          <p:spPr bwMode="auto">
            <a:xfrm rot="5400000">
              <a:off x="2306638" y="3260725"/>
              <a:ext cx="838200" cy="76200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ight Arrow 8"/>
            <p:cNvSpPr/>
            <p:nvPr/>
          </p:nvSpPr>
          <p:spPr bwMode="auto">
            <a:xfrm rot="16200000">
              <a:off x="5811838" y="3238500"/>
              <a:ext cx="838200" cy="76200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ight Arrow 9"/>
            <p:cNvSpPr/>
            <p:nvPr/>
          </p:nvSpPr>
          <p:spPr bwMode="auto">
            <a:xfrm rot="10800000">
              <a:off x="4097338" y="2209800"/>
              <a:ext cx="914400" cy="76200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ight Arrow 10"/>
            <p:cNvSpPr/>
            <p:nvPr/>
          </p:nvSpPr>
          <p:spPr bwMode="auto">
            <a:xfrm>
              <a:off x="4097338" y="4419600"/>
              <a:ext cx="914400" cy="762000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2075" tIns="46038" rIns="92075" bIns="4603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rgbClr val="CC3300"/>
                  </a:solidFill>
                  <a:latin typeface="Tahoma" pitchFamily="34" charset="0"/>
                  <a:ea typeface="+mn-ea"/>
                  <a:cs typeface="Arial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051300" y="3352800"/>
            <a:ext cx="960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CC3300"/>
                </a:solidFill>
                <a:latin typeface="Tahoma" panose="020B0604030504040204" pitchFamily="34" charset="0"/>
              </a:rPr>
              <a:t>and </a:t>
            </a:r>
          </a:p>
        </p:txBody>
      </p:sp>
    </p:spTree>
    <p:extLst>
      <p:ext uri="{BB962C8B-B14F-4D97-AF65-F5344CB8AC3E}">
        <p14:creationId xmlns:p14="http://schemas.microsoft.com/office/powerpoint/2010/main" val="278434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860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Business intelligence (BI) is an umbrella term that includes a variety of </a:t>
            </a:r>
            <a:r>
              <a:rPr lang="en-US" dirty="0" smtClean="0"/>
              <a:t>IT applications </a:t>
            </a:r>
            <a:r>
              <a:rPr lang="en-US" dirty="0"/>
              <a:t>that are used to analyze an organization’s data and </a:t>
            </a:r>
            <a:r>
              <a:rPr lang="en-US" dirty="0" smtClean="0"/>
              <a:t>communicate the </a:t>
            </a:r>
            <a:r>
              <a:rPr lang="en-US" dirty="0"/>
              <a:t>information to relevant users. Its major components are </a:t>
            </a:r>
            <a:endParaRPr lang="en-US" dirty="0" smtClean="0"/>
          </a:p>
          <a:p>
            <a:r>
              <a:rPr lang="en-US" dirty="0" smtClean="0"/>
              <a:t>Data warehousing</a:t>
            </a:r>
            <a:r>
              <a:rPr lang="en-US" dirty="0"/>
              <a:t>, data mining, querying, and </a:t>
            </a:r>
            <a:r>
              <a:rPr lang="en-US" dirty="0" smtClean="0"/>
              <a:t>reporting</a:t>
            </a:r>
          </a:p>
          <a:p>
            <a:r>
              <a:rPr lang="en-US" dirty="0"/>
              <a:t>The nature of life and businesses is to grow. Information is the </a:t>
            </a:r>
            <a:r>
              <a:rPr lang="en-US" dirty="0" smtClean="0"/>
              <a:t>lifeblood of </a:t>
            </a:r>
            <a:r>
              <a:rPr lang="en-US" dirty="0"/>
              <a:t>business. </a:t>
            </a:r>
            <a:endParaRPr lang="en-US" dirty="0" smtClean="0"/>
          </a:p>
          <a:p>
            <a:r>
              <a:rPr lang="en-US" dirty="0" smtClean="0"/>
              <a:t>Businesses </a:t>
            </a:r>
            <a:r>
              <a:rPr lang="en-US" dirty="0"/>
              <a:t>use many techniques for </a:t>
            </a:r>
            <a:r>
              <a:rPr lang="en-US" dirty="0" smtClean="0"/>
              <a:t>understanding their </a:t>
            </a:r>
            <a:r>
              <a:rPr lang="en-US" dirty="0"/>
              <a:t>environment and predicting the future for their own benefit </a:t>
            </a:r>
            <a:r>
              <a:rPr lang="en-US" dirty="0" smtClean="0"/>
              <a:t>and growth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Decisions </a:t>
            </a:r>
            <a:r>
              <a:rPr lang="en-US" dirty="0"/>
              <a:t>are made from facts and feelings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Khan Academy—BI in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828440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Khan Academy is an innovative nonprofit educational organization </a:t>
            </a:r>
            <a:r>
              <a:rPr lang="en-US" i="1" dirty="0" smtClean="0"/>
              <a:t>that is </a:t>
            </a:r>
            <a:r>
              <a:rPr lang="en-US" i="1" dirty="0"/>
              <a:t>turning the K-12 education system upside down. </a:t>
            </a:r>
            <a:endParaRPr lang="en-US" i="1" dirty="0" smtClean="0"/>
          </a:p>
          <a:p>
            <a:r>
              <a:rPr lang="en-US" i="1" dirty="0" smtClean="0"/>
              <a:t>It </a:t>
            </a:r>
            <a:r>
              <a:rPr lang="en-US" i="1" dirty="0"/>
              <a:t>provides short </a:t>
            </a:r>
            <a:r>
              <a:rPr lang="en-US" i="1" dirty="0" smtClean="0"/>
              <a:t>YouTube based </a:t>
            </a:r>
            <a:r>
              <a:rPr lang="en-US" i="1" dirty="0"/>
              <a:t>video lessons on thousands of topics for free. It shot into </a:t>
            </a:r>
            <a:r>
              <a:rPr lang="en-US" i="1" dirty="0" smtClean="0"/>
              <a:t>prominence when </a:t>
            </a:r>
            <a:r>
              <a:rPr lang="en-US" i="1" dirty="0"/>
              <a:t>Bill Gates promoted it as a resource that he used to teach </a:t>
            </a:r>
            <a:r>
              <a:rPr lang="en-US" i="1" dirty="0" smtClean="0"/>
              <a:t>his own </a:t>
            </a:r>
            <a:r>
              <a:rPr lang="en-US" i="1" dirty="0"/>
              <a:t>children. </a:t>
            </a:r>
            <a:endParaRPr lang="en-US" i="1" dirty="0" smtClean="0"/>
          </a:p>
          <a:p>
            <a:r>
              <a:rPr lang="en-US" i="1" dirty="0" smtClean="0"/>
              <a:t>With </a:t>
            </a:r>
            <a:r>
              <a:rPr lang="en-US" i="1" dirty="0"/>
              <a:t>this kind of a resource, classrooms are being </a:t>
            </a:r>
            <a:r>
              <a:rPr lang="en-US" i="1" dirty="0">
                <a:solidFill>
                  <a:srgbClr val="FF0000"/>
                </a:solidFill>
              </a:rPr>
              <a:t>flipped</a:t>
            </a:r>
            <a:r>
              <a:rPr lang="en-US" i="1" dirty="0" smtClean="0"/>
              <a:t>— that </a:t>
            </a:r>
            <a:r>
              <a:rPr lang="en-US" i="1" dirty="0"/>
              <a:t>is, students do their basic lecture-type learning at home using </a:t>
            </a:r>
            <a:r>
              <a:rPr lang="en-US" i="1" dirty="0" smtClean="0"/>
              <a:t>those videos</a:t>
            </a:r>
            <a:r>
              <a:rPr lang="en-US" i="1" dirty="0"/>
              <a:t>, while the class time is used for more </a:t>
            </a:r>
            <a:r>
              <a:rPr lang="en-US" i="1" dirty="0" smtClean="0"/>
              <a:t>one-on-one </a:t>
            </a:r>
            <a:r>
              <a:rPr lang="en-US" i="1" dirty="0"/>
              <a:t>problem </a:t>
            </a:r>
            <a:r>
              <a:rPr lang="en-US" i="1" dirty="0" smtClean="0"/>
              <a:t>solving and </a:t>
            </a:r>
            <a:r>
              <a:rPr lang="en-US" i="1" dirty="0"/>
              <a:t>coaching.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Khan Academy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74" y="1997253"/>
            <a:ext cx="8049546" cy="32233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Khan Academy has developed tools to help teachers get a pulse on </a:t>
            </a:r>
            <a:r>
              <a:rPr lang="en-US" i="1" dirty="0" smtClean="0"/>
              <a:t>what is </a:t>
            </a:r>
            <a:r>
              <a:rPr lang="en-US" i="1" dirty="0"/>
              <a:t>happening in the classroom. </a:t>
            </a:r>
            <a:endParaRPr lang="en-US" i="1" dirty="0" smtClean="0"/>
          </a:p>
          <a:p>
            <a:r>
              <a:rPr lang="en-US" i="1" dirty="0" smtClean="0"/>
              <a:t>Teachers </a:t>
            </a:r>
            <a:r>
              <a:rPr lang="en-US" i="1" dirty="0"/>
              <a:t>are provided a set of real-time </a:t>
            </a:r>
            <a:r>
              <a:rPr lang="en-US" i="1" dirty="0" smtClean="0"/>
              <a:t>dashboards to </a:t>
            </a:r>
            <a:r>
              <a:rPr lang="en-US" i="1" dirty="0"/>
              <a:t>give them information from the </a:t>
            </a:r>
            <a:r>
              <a:rPr lang="en-US" i="1" dirty="0" err="1"/>
              <a:t>macrolevel</a:t>
            </a:r>
            <a:r>
              <a:rPr lang="en-US" i="1" dirty="0"/>
              <a:t> </a:t>
            </a:r>
            <a:endParaRPr lang="en-US" i="1" dirty="0" smtClean="0"/>
          </a:p>
          <a:p>
            <a:pPr lvl="1"/>
            <a:r>
              <a:rPr lang="en-US" i="1" dirty="0" smtClean="0"/>
              <a:t>“</a:t>
            </a:r>
            <a:r>
              <a:rPr lang="en-US" i="1" dirty="0"/>
              <a:t>How is my </a:t>
            </a:r>
            <a:r>
              <a:rPr lang="en-US" i="1" dirty="0" smtClean="0"/>
              <a:t>class doing </a:t>
            </a:r>
            <a:r>
              <a:rPr lang="en-US" i="1" dirty="0"/>
              <a:t>on geometry</a:t>
            </a:r>
            <a:r>
              <a:rPr lang="en-US" i="1" dirty="0" smtClean="0"/>
              <a:t>?” </a:t>
            </a:r>
          </a:p>
          <a:p>
            <a:pPr lvl="1"/>
            <a:r>
              <a:rPr lang="en-US" i="1" dirty="0" smtClean="0"/>
              <a:t>to </a:t>
            </a:r>
            <a:r>
              <a:rPr lang="en-US" i="1" dirty="0"/>
              <a:t>the micro level </a:t>
            </a:r>
            <a:endParaRPr lang="en-US" i="1" dirty="0" smtClean="0"/>
          </a:p>
          <a:p>
            <a:pPr lvl="1"/>
            <a:r>
              <a:rPr lang="en-US" i="1" dirty="0" smtClean="0"/>
              <a:t>“</a:t>
            </a:r>
            <a:r>
              <a:rPr lang="en-US" i="1" dirty="0"/>
              <a:t>How is Jane doing on </a:t>
            </a:r>
            <a:r>
              <a:rPr lang="en-US" i="1" dirty="0" smtClean="0"/>
              <a:t>mastering polygons?”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Vemana</a:t>
            </a:r>
            <a:r>
              <a:rPr lang="en-US" dirty="0" smtClean="0"/>
              <a:t> IT ERP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4" y="1631127"/>
            <a:ext cx="8321014" cy="3802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for Better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475983"/>
            <a:ext cx="6591985" cy="4699820"/>
          </a:xfrm>
        </p:spPr>
        <p:txBody>
          <a:bodyPr>
            <a:noAutofit/>
          </a:bodyPr>
          <a:lstStyle/>
          <a:p>
            <a:r>
              <a:rPr lang="en-US" sz="2500" dirty="0" smtClean="0"/>
              <a:t>The </a:t>
            </a:r>
            <a:r>
              <a:rPr lang="en-US" sz="2500" dirty="0"/>
              <a:t>future is inherently uncertain. Risk is the result of a probabilistic </a:t>
            </a:r>
            <a:r>
              <a:rPr lang="en-US" sz="2500" dirty="0" smtClean="0"/>
              <a:t>world where </a:t>
            </a:r>
            <a:r>
              <a:rPr lang="en-US" sz="2500" dirty="0"/>
              <a:t>there are no certainties and complexities abound. </a:t>
            </a:r>
            <a:endParaRPr lang="en-US" sz="2500" dirty="0" smtClean="0"/>
          </a:p>
          <a:p>
            <a:r>
              <a:rPr lang="en-US" sz="2500" dirty="0" smtClean="0"/>
              <a:t>People </a:t>
            </a:r>
            <a:r>
              <a:rPr lang="en-US" sz="2500" dirty="0"/>
              <a:t>use </a:t>
            </a:r>
            <a:r>
              <a:rPr lang="en-US" sz="2500" dirty="0" smtClean="0"/>
              <a:t>crystal balls</a:t>
            </a:r>
            <a:r>
              <a:rPr lang="en-US" sz="2500" dirty="0"/>
              <a:t>, astrology, palmistry, ground hogs, and also mathematics and </a:t>
            </a:r>
            <a:r>
              <a:rPr lang="en-US" sz="2500" dirty="0" smtClean="0"/>
              <a:t>numbers to </a:t>
            </a:r>
            <a:r>
              <a:rPr lang="en-US" sz="2500" dirty="0"/>
              <a:t>mitigate risk in decision-making. </a:t>
            </a:r>
            <a:endParaRPr lang="en-US" sz="2500" dirty="0" smtClean="0"/>
          </a:p>
          <a:p>
            <a:r>
              <a:rPr lang="en-US" sz="2500" dirty="0" smtClean="0"/>
              <a:t>The </a:t>
            </a:r>
            <a:r>
              <a:rPr lang="en-US" sz="2500" dirty="0"/>
              <a:t>goal is to make effective decisions</a:t>
            </a:r>
            <a:r>
              <a:rPr lang="en-US" sz="2500" dirty="0" smtClean="0"/>
              <a:t>, while </a:t>
            </a:r>
            <a:r>
              <a:rPr lang="en-US" sz="2500" dirty="0"/>
              <a:t>reducing risk. Businesses calculate risks and make </a:t>
            </a:r>
            <a:r>
              <a:rPr lang="en-US" sz="2500" dirty="0" smtClean="0"/>
              <a:t>decisions based </a:t>
            </a:r>
            <a:r>
              <a:rPr lang="en-US" sz="2500" dirty="0"/>
              <a:t>on a broad set of facts and insights.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T﻿he</a:t>
            </a:r>
            <a:r>
              <a:rPr lang="en-US" dirty="0"/>
              <a:t> speed of action has risen exponentially with the growth of </a:t>
            </a:r>
            <a:r>
              <a:rPr lang="en-US" dirty="0" smtClean="0"/>
              <a:t>the Internet and Mobile phones.</a:t>
            </a:r>
          </a:p>
          <a:p>
            <a:r>
              <a:rPr lang="en-US" dirty="0"/>
              <a:t>D</a:t>
            </a:r>
            <a:r>
              <a:rPr lang="en-US" dirty="0" smtClean="0"/>
              <a:t>ecisions can be </a:t>
            </a:r>
            <a:r>
              <a:rPr lang="en-US" dirty="0"/>
              <a:t>made anytime, </a:t>
            </a:r>
            <a:r>
              <a:rPr lang="en-US" dirty="0" smtClean="0"/>
              <a:t>anywhere due to mobility.</a:t>
            </a:r>
          </a:p>
          <a:p>
            <a:r>
              <a:rPr lang="en-US" dirty="0"/>
              <a:t>U</a:t>
            </a:r>
            <a:r>
              <a:rPr lang="en-US" dirty="0" smtClean="0"/>
              <a:t>nfavorable </a:t>
            </a:r>
            <a:r>
              <a:rPr lang="en-US" dirty="0"/>
              <a:t>comment about the company and its </a:t>
            </a:r>
            <a:r>
              <a:rPr lang="en-US" dirty="0" smtClean="0"/>
              <a:t>products on </a:t>
            </a:r>
            <a:r>
              <a:rPr lang="en-US" dirty="0"/>
              <a:t>social media should not go unaddressed for </a:t>
            </a:r>
            <a:r>
              <a:rPr lang="en-US" dirty="0" smtClean="0"/>
              <a:t>long – Sentiment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What is Big </a:t>
            </a:r>
            <a:r>
              <a:rPr lang="en-US" sz="3200" dirty="0"/>
              <a:t>D</a:t>
            </a:r>
            <a:r>
              <a:rPr lang="en-US" sz="3200" dirty="0" smtClean="0"/>
              <a:t>ata?</a:t>
            </a:r>
          </a:p>
          <a:p>
            <a:r>
              <a:rPr lang="en-US" sz="3200" dirty="0" smtClean="0"/>
              <a:t>Overview</a:t>
            </a:r>
          </a:p>
          <a:p>
            <a:r>
              <a:rPr lang="en-US" sz="3200" dirty="0" smtClean="0"/>
              <a:t>Business Intelligence Concepts and Applications</a:t>
            </a:r>
            <a:endParaRPr lang="en-US" sz="3200" dirty="0"/>
          </a:p>
          <a:p>
            <a:r>
              <a:rPr lang="en-US" sz="3200" dirty="0"/>
              <a:t>Data Warehousing</a:t>
            </a:r>
          </a:p>
          <a:p>
            <a:r>
              <a:rPr lang="en-US" sz="3200" dirty="0"/>
              <a:t>Data Mining</a:t>
            </a:r>
          </a:p>
          <a:p>
            <a:r>
              <a:rPr lang="en-US" sz="3200" dirty="0"/>
              <a:t>Data </a:t>
            </a:r>
            <a:r>
              <a:rPr lang="en-US" sz="3200" dirty="0" smtClean="0"/>
              <a:t>Visualization</a:t>
            </a:r>
          </a:p>
          <a:p>
            <a:r>
              <a:rPr lang="en-US" sz="3200" dirty="0" smtClean="0"/>
              <a:t>Summary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Types of Business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Strategic Decisions</a:t>
            </a:r>
          </a:p>
          <a:p>
            <a:pPr lvl="1"/>
            <a:r>
              <a:rPr lang="en-US" altLang="en-US" smtClean="0"/>
              <a:t> </a:t>
            </a:r>
            <a:r>
              <a:rPr lang="en-US" smtClean="0"/>
              <a:t>impact the direction of the company</a:t>
            </a:r>
          </a:p>
          <a:p>
            <a:pPr lvl="1"/>
            <a:r>
              <a:rPr lang="en-US" smtClean="0"/>
              <a:t>The decision to reach out to a new customer set would be a strategic decision.</a:t>
            </a:r>
            <a:endParaRPr lang="en-US" altLang="en-US" smtClean="0"/>
          </a:p>
          <a:p>
            <a:r>
              <a:rPr lang="en-US" altLang="en-US" smtClean="0"/>
              <a:t>Operational Decisions</a:t>
            </a:r>
          </a:p>
          <a:p>
            <a:pPr lvl="1"/>
            <a:r>
              <a:rPr lang="en-US" altLang="en-US" smtClean="0"/>
              <a:t>Learning from past decisions to create efficient models for future - classification</a:t>
            </a:r>
          </a:p>
          <a:p>
            <a:pPr lvl="1"/>
            <a:r>
              <a:rPr lang="en-US" altLang="en-US" smtClean="0"/>
              <a:t>Updating an old website with new features will be an operational decision.</a:t>
            </a:r>
          </a:p>
          <a:p>
            <a:pPr lvl="1"/>
            <a:r>
              <a:rPr lang="en-US" altLang="en-US" smtClean="0"/>
              <a:t>Creating a decision-tree for standardizing loan approval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330" y="1646788"/>
            <a:ext cx="6772940" cy="46998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 tools can range from very simple tools that could be </a:t>
            </a:r>
            <a:r>
              <a:rPr lang="en-US" dirty="0" smtClean="0"/>
              <a:t>considered end-user </a:t>
            </a:r>
            <a:r>
              <a:rPr lang="en-US" dirty="0"/>
              <a:t>tools, to very sophisticated tools that offer a very broad </a:t>
            </a:r>
            <a:r>
              <a:rPr lang="en-US" dirty="0" smtClean="0"/>
              <a:t>and complex </a:t>
            </a:r>
            <a:r>
              <a:rPr lang="en-US" dirty="0"/>
              <a:t>set of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MS Excel can be an effective tool.</a:t>
            </a:r>
          </a:p>
          <a:p>
            <a:r>
              <a:rPr lang="en-US" dirty="0"/>
              <a:t>A </a:t>
            </a:r>
            <a:r>
              <a:rPr lang="en-US" dirty="0" err="1"/>
              <a:t>dashboarding</a:t>
            </a:r>
            <a:r>
              <a:rPr lang="en-US" dirty="0"/>
              <a:t> system, such as </a:t>
            </a:r>
            <a:r>
              <a:rPr lang="en-US" dirty="0" smtClean="0"/>
              <a:t>IBM </a:t>
            </a:r>
            <a:r>
              <a:rPr lang="en-US" dirty="0" err="1" smtClean="0"/>
              <a:t>Cognos</a:t>
            </a:r>
            <a:r>
              <a:rPr lang="en-US" dirty="0" smtClean="0"/>
              <a:t> or Tableau</a:t>
            </a:r>
            <a:r>
              <a:rPr lang="en-US" dirty="0"/>
              <a:t>, can offer a sophisticated </a:t>
            </a:r>
            <a:r>
              <a:rPr lang="en-US" dirty="0" smtClean="0"/>
              <a:t>set of </a:t>
            </a:r>
            <a:r>
              <a:rPr lang="en-US" dirty="0"/>
              <a:t>tools for gathering, analyzing, and presenting data.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the user end</a:t>
            </a:r>
            <a:r>
              <a:rPr lang="en-US" dirty="0" smtClean="0"/>
              <a:t>, modular </a:t>
            </a:r>
            <a:r>
              <a:rPr lang="en-US" dirty="0"/>
              <a:t>dashboards can be designed and redesigned easily with a </a:t>
            </a:r>
            <a:r>
              <a:rPr lang="en-US" dirty="0" smtClean="0"/>
              <a:t>graphical user </a:t>
            </a:r>
            <a:r>
              <a:rPr lang="en-US" dirty="0"/>
              <a:t>interface.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back-end data analytical capabilities include </a:t>
            </a:r>
            <a:r>
              <a:rPr lang="en-US" dirty="0" smtClean="0"/>
              <a:t>many statistical </a:t>
            </a:r>
            <a:r>
              <a:rPr lang="en-US" dirty="0"/>
              <a:t>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06" y="1784930"/>
            <a:ext cx="7880030" cy="32549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Executive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43</a:t>
            </a:fld>
            <a:endParaRPr lang="en-US"/>
          </a:p>
        </p:txBody>
      </p:sp>
      <p:pic>
        <p:nvPicPr>
          <p:cNvPr id="6" name="irc_mi" descr="http://www.ibm.com/software/analytics/images/OPP/cognos_insight/MBI_Telco_dashboard_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13" y="1548580"/>
            <a:ext cx="7646276" cy="476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2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 descr="https://www.commsoft.net/wp-content/uploads/2013/07/CommB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3033"/>
            <a:ext cx="9658350" cy="40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1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Broad knowledge of the domain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Selecting the right problem to solve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Creating imaginative solutions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Persistence and skill in analyzing data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Needed in almost all industries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800" dirty="0"/>
              <a:t>Customer relationship management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Health, Education, Government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Retailing and Logistics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Banking, Insurance, Financial services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Manufacturing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Telecom</a:t>
            </a:r>
          </a:p>
          <a:p>
            <a:pPr>
              <a:spcBef>
                <a:spcPts val="1800"/>
              </a:spcBef>
            </a:pPr>
            <a:r>
              <a:rPr lang="en-US" altLang="en-US" sz="2800" dirty="0"/>
              <a:t>Needed for many functions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Customer relationship management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Marketing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en-US" sz="1800" dirty="0"/>
              <a:t>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890058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Customer Relationship Management</a:t>
            </a:r>
            <a:br>
              <a:rPr lang="en-US" altLang="en-US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350335"/>
            <a:ext cx="6591985" cy="5188688"/>
          </a:xfrm>
        </p:spPr>
        <p:txBody>
          <a:bodyPr>
            <a:normAutofit/>
          </a:bodyPr>
          <a:lstStyle/>
          <a:p>
            <a:r>
              <a:rPr lang="en-US" dirty="0"/>
              <a:t>Maximize return on marketing </a:t>
            </a:r>
            <a:r>
              <a:rPr lang="en-US" dirty="0" smtClean="0"/>
              <a:t>campaigns</a:t>
            </a:r>
          </a:p>
          <a:p>
            <a:pPr lvl="1"/>
            <a:r>
              <a:rPr lang="en-US" dirty="0"/>
              <a:t>marketing messages</a:t>
            </a:r>
          </a:p>
          <a:p>
            <a:r>
              <a:rPr lang="en-US" dirty="0"/>
              <a:t>Improve customer retention (churn analysis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Offer discounts</a:t>
            </a:r>
            <a:endParaRPr lang="en-US" dirty="0"/>
          </a:p>
          <a:p>
            <a:r>
              <a:rPr lang="en-US" dirty="0"/>
              <a:t>Maximize customer value (cross-, up-selling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Offer new products and solutions</a:t>
            </a:r>
            <a:endParaRPr lang="en-US" dirty="0"/>
          </a:p>
          <a:p>
            <a:r>
              <a:rPr lang="en-US" dirty="0"/>
              <a:t>Identify and treat most valued </a:t>
            </a:r>
            <a:r>
              <a:rPr lang="en-US" dirty="0" smtClean="0"/>
              <a:t>customers</a:t>
            </a:r>
          </a:p>
          <a:p>
            <a:pPr lvl="1"/>
            <a:r>
              <a:rPr lang="en-US" dirty="0" smtClean="0"/>
              <a:t>Segmenting valuable customers</a:t>
            </a:r>
            <a:endParaRPr lang="en-US" dirty="0"/>
          </a:p>
          <a:p>
            <a:r>
              <a:rPr lang="en-US" dirty="0"/>
              <a:t>Manage Brand </a:t>
            </a:r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Respond to social media reviews thru Sentiment Analysis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Care and Wellness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015" y="1514168"/>
            <a:ext cx="6744385" cy="492413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Diagnose disease in </a:t>
            </a:r>
            <a:r>
              <a:rPr lang="en-US" dirty="0" smtClean="0"/>
              <a:t>patients</a:t>
            </a:r>
          </a:p>
          <a:p>
            <a:pPr lvl="1"/>
            <a:r>
              <a:rPr lang="en-US" dirty="0"/>
              <a:t>Accurately </a:t>
            </a:r>
            <a:r>
              <a:rPr lang="en-US" dirty="0" smtClean="0"/>
              <a:t>diagnosing cases </a:t>
            </a:r>
            <a:r>
              <a:rPr lang="en-US" dirty="0"/>
              <a:t>of cancer or diabetes can be a matter of life and death </a:t>
            </a:r>
            <a:r>
              <a:rPr lang="en-US" dirty="0" smtClean="0"/>
              <a:t>for the patient</a:t>
            </a:r>
          </a:p>
          <a:p>
            <a:pPr lvl="1"/>
            <a:r>
              <a:rPr lang="en-US" dirty="0"/>
              <a:t>IBM Watson, absorb all the medical research to date and </a:t>
            </a:r>
            <a:r>
              <a:rPr lang="en-US" dirty="0" smtClean="0"/>
              <a:t>make probabilistic </a:t>
            </a:r>
            <a:r>
              <a:rPr lang="en-US" dirty="0"/>
              <a:t>diagnoses in the form of a decision tree, along with </a:t>
            </a:r>
            <a:r>
              <a:rPr lang="en-US" dirty="0" smtClean="0"/>
              <a:t>a full </a:t>
            </a:r>
            <a:r>
              <a:rPr lang="en-US" dirty="0"/>
              <a:t>explanation for their recommendations</a:t>
            </a:r>
          </a:p>
          <a:p>
            <a:r>
              <a:rPr lang="en-US" dirty="0" smtClean="0"/>
              <a:t>Treatment Effectiveness</a:t>
            </a:r>
          </a:p>
          <a:p>
            <a:r>
              <a:rPr lang="en-US" dirty="0" smtClean="0"/>
              <a:t>Wellness management</a:t>
            </a:r>
          </a:p>
          <a:p>
            <a:pPr lvl="1"/>
            <a:r>
              <a:rPr lang="en-US" dirty="0"/>
              <a:t>keeping track of patient health records, analyzing customer health trends</a:t>
            </a:r>
          </a:p>
          <a:p>
            <a:r>
              <a:rPr lang="en-US" dirty="0" smtClean="0"/>
              <a:t>Identify </a:t>
            </a:r>
            <a:r>
              <a:rPr lang="en-US" dirty="0"/>
              <a:t>and prevent fraudulent activities</a:t>
            </a:r>
          </a:p>
          <a:p>
            <a:r>
              <a:rPr lang="en-US" dirty="0"/>
              <a:t>Public Health </a:t>
            </a:r>
            <a:r>
              <a:rPr lang="en-US" dirty="0" smtClean="0"/>
              <a:t>management</a:t>
            </a:r>
          </a:p>
          <a:p>
            <a:pPr lvl="1"/>
            <a:r>
              <a:rPr lang="en-US" dirty="0"/>
              <a:t>By using effective forecasting tools and techniques, governments can </a:t>
            </a:r>
            <a:r>
              <a:rPr lang="en-US" dirty="0" smtClean="0"/>
              <a:t>predict disease </a:t>
            </a:r>
            <a:r>
              <a:rPr lang="en-US" dirty="0"/>
              <a:t>in certain areas in real time.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</a:t>
            </a:r>
            <a:r>
              <a:rPr lang="en-US" dirty="0" smtClean="0"/>
              <a:t>Enrolment</a:t>
            </a:r>
          </a:p>
          <a:p>
            <a:pPr lvl="1"/>
            <a:r>
              <a:rPr lang="en-US" dirty="0" smtClean="0"/>
              <a:t>Colleges </a:t>
            </a:r>
            <a:r>
              <a:rPr lang="en-US" dirty="0"/>
              <a:t>can develop models of </a:t>
            </a:r>
            <a:r>
              <a:rPr lang="en-US" dirty="0" smtClean="0"/>
              <a:t>what kinds </a:t>
            </a:r>
            <a:r>
              <a:rPr lang="en-US" dirty="0"/>
              <a:t>of students are attracted to the </a:t>
            </a:r>
            <a:r>
              <a:rPr lang="en-US" dirty="0" smtClean="0"/>
              <a:t>college, </a:t>
            </a:r>
            <a:r>
              <a:rPr lang="en-US" dirty="0"/>
              <a:t>and then reach out </a:t>
            </a:r>
            <a:r>
              <a:rPr lang="en-US" dirty="0" smtClean="0"/>
              <a:t>to those </a:t>
            </a:r>
            <a:r>
              <a:rPr lang="en-US" dirty="0"/>
              <a:t>students.</a:t>
            </a:r>
          </a:p>
          <a:p>
            <a:r>
              <a:rPr lang="en-US" dirty="0" smtClean="0"/>
              <a:t>Course Offerings</a:t>
            </a:r>
          </a:p>
          <a:p>
            <a:pPr lvl="1"/>
            <a:r>
              <a:rPr lang="en-US" dirty="0" smtClean="0"/>
              <a:t>Develop models </a:t>
            </a:r>
            <a:r>
              <a:rPr lang="en-US" dirty="0"/>
              <a:t>of which new courses are likely to be more popular </a:t>
            </a:r>
            <a:r>
              <a:rPr lang="en-US" dirty="0" smtClean="0"/>
              <a:t>with students</a:t>
            </a:r>
            <a:r>
              <a:rPr lang="en-US" dirty="0"/>
              <a:t>.</a:t>
            </a:r>
          </a:p>
          <a:p>
            <a:r>
              <a:rPr lang="en-US" dirty="0" smtClean="0"/>
              <a:t>Alumni pledges</a:t>
            </a:r>
          </a:p>
          <a:p>
            <a:pPr lvl="1"/>
            <a:r>
              <a:rPr lang="en-US" dirty="0"/>
              <a:t>develop predictive models of </a:t>
            </a:r>
            <a:r>
              <a:rPr lang="en-US" dirty="0" smtClean="0"/>
              <a:t>which alumni </a:t>
            </a:r>
            <a:r>
              <a:rPr lang="en-US" dirty="0"/>
              <a:t>are most likely to pledge financial support to the school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42415" y="2297846"/>
            <a:ext cx="6591985" cy="1468800"/>
          </a:xfrm>
        </p:spPr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Retail and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Optimize inventory levels at different </a:t>
            </a:r>
            <a:r>
              <a:rPr lang="en-US" dirty="0" smtClean="0"/>
              <a:t>locations</a:t>
            </a:r>
          </a:p>
          <a:p>
            <a:pPr lvl="1"/>
            <a:r>
              <a:rPr lang="en-US" dirty="0"/>
              <a:t>Predicting sales trends </a:t>
            </a:r>
            <a:r>
              <a:rPr lang="en-US" dirty="0" smtClean="0"/>
              <a:t>dynamically can </a:t>
            </a:r>
            <a:r>
              <a:rPr lang="en-US" dirty="0"/>
              <a:t>help retailers move inventory to where it is most in demand.</a:t>
            </a:r>
          </a:p>
          <a:p>
            <a:r>
              <a:rPr lang="en-US" dirty="0" smtClean="0"/>
              <a:t>Improve </a:t>
            </a:r>
            <a:r>
              <a:rPr lang="en-US" dirty="0"/>
              <a:t>the store layout and sales </a:t>
            </a:r>
            <a:r>
              <a:rPr lang="en-US" dirty="0" smtClean="0"/>
              <a:t>promotions</a:t>
            </a:r>
          </a:p>
          <a:p>
            <a:pPr lvl="1"/>
            <a:r>
              <a:rPr lang="en-US" dirty="0"/>
              <a:t>A market basket </a:t>
            </a:r>
            <a:r>
              <a:rPr lang="en-US" dirty="0" smtClean="0"/>
              <a:t>analysis can </a:t>
            </a:r>
            <a:r>
              <a:rPr lang="en-US" dirty="0"/>
              <a:t>develop predictive </a:t>
            </a:r>
            <a:r>
              <a:rPr lang="en-US" dirty="0" smtClean="0"/>
              <a:t>models to increase sales</a:t>
            </a:r>
            <a:endParaRPr lang="en-US" dirty="0"/>
          </a:p>
          <a:p>
            <a:r>
              <a:rPr lang="en-US" dirty="0" smtClean="0"/>
              <a:t>Optimize </a:t>
            </a:r>
            <a:r>
              <a:rPr lang="en-US" dirty="0"/>
              <a:t>logistics by predicting seasonal </a:t>
            </a:r>
            <a:r>
              <a:rPr lang="en-US" dirty="0" smtClean="0"/>
              <a:t>effects</a:t>
            </a:r>
          </a:p>
          <a:p>
            <a:pPr lvl="1"/>
            <a:r>
              <a:rPr lang="en-US" dirty="0" smtClean="0"/>
              <a:t>Understanding which </a:t>
            </a:r>
            <a:r>
              <a:rPr lang="en-US" dirty="0"/>
              <a:t>products are in season in which market can help </a:t>
            </a:r>
            <a:r>
              <a:rPr lang="en-US" dirty="0" smtClean="0"/>
              <a:t>retailers dynamically </a:t>
            </a:r>
            <a:r>
              <a:rPr lang="en-US" dirty="0"/>
              <a:t>manage prices </a:t>
            </a:r>
          </a:p>
          <a:p>
            <a:r>
              <a:rPr lang="en-US" dirty="0"/>
              <a:t>Minimize losses due to limited shelf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the loan application process </a:t>
            </a:r>
            <a:endParaRPr lang="en-US" dirty="0" smtClean="0"/>
          </a:p>
          <a:p>
            <a:pPr lvl="1"/>
            <a:r>
              <a:rPr lang="en-US" dirty="0" smtClean="0"/>
              <a:t>Decision models</a:t>
            </a:r>
            <a:endParaRPr lang="en-US" dirty="0"/>
          </a:p>
          <a:p>
            <a:r>
              <a:rPr lang="en-US" dirty="0"/>
              <a:t>Detecting fraudulent </a:t>
            </a:r>
            <a:r>
              <a:rPr lang="en-US" dirty="0" smtClean="0"/>
              <a:t>transactions</a:t>
            </a:r>
          </a:p>
          <a:p>
            <a:pPr lvl="1"/>
            <a:r>
              <a:rPr lang="en-US" dirty="0"/>
              <a:t>if money </a:t>
            </a:r>
            <a:r>
              <a:rPr lang="en-US" dirty="0" smtClean="0"/>
              <a:t>is being </a:t>
            </a:r>
            <a:r>
              <a:rPr lang="en-US" dirty="0"/>
              <a:t>transferred to an unrelated account for the first time, it </a:t>
            </a:r>
            <a:r>
              <a:rPr lang="en-US" dirty="0" smtClean="0"/>
              <a:t>could be </a:t>
            </a:r>
            <a:r>
              <a:rPr lang="en-US" dirty="0"/>
              <a:t>a fraudulent transaction.</a:t>
            </a:r>
          </a:p>
          <a:p>
            <a:r>
              <a:rPr lang="en-US" dirty="0" smtClean="0"/>
              <a:t>Maximize </a:t>
            </a:r>
            <a:r>
              <a:rPr lang="en-US" dirty="0"/>
              <a:t>customer value (cross-, up-selling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Selling more </a:t>
            </a:r>
            <a:r>
              <a:rPr lang="en-US" dirty="0" smtClean="0"/>
              <a:t>products and </a:t>
            </a:r>
            <a:r>
              <a:rPr lang="en-US" dirty="0"/>
              <a:t>services to existing customers is often the easiest way </a:t>
            </a:r>
            <a:r>
              <a:rPr lang="en-US" dirty="0" smtClean="0"/>
              <a:t>to increase </a:t>
            </a:r>
            <a:r>
              <a:rPr lang="en-US" dirty="0"/>
              <a:t>revenue.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Forecasting </a:t>
            </a:r>
            <a:r>
              <a:rPr lang="en-US" dirty="0" smtClean="0"/>
              <a:t>claims</a:t>
            </a:r>
          </a:p>
          <a:p>
            <a:pPr lvl="1"/>
            <a:r>
              <a:rPr lang="en-US" dirty="0"/>
              <a:t>the insurer can plan for losses </a:t>
            </a:r>
            <a:r>
              <a:rPr lang="en-US" dirty="0" smtClean="0"/>
              <a:t>and manage </a:t>
            </a:r>
            <a:r>
              <a:rPr lang="en-US" dirty="0"/>
              <a:t>resources and profits </a:t>
            </a:r>
            <a:r>
              <a:rPr lang="en-US" dirty="0" smtClean="0"/>
              <a:t>effectively when natural losses happen – earthquake, tsunami, etc.</a:t>
            </a:r>
            <a:endParaRPr lang="en-US" dirty="0"/>
          </a:p>
          <a:p>
            <a:r>
              <a:rPr lang="en-US" dirty="0" smtClean="0"/>
              <a:t>Rate planning</a:t>
            </a:r>
          </a:p>
          <a:p>
            <a:pPr lvl="1"/>
            <a:r>
              <a:rPr lang="en-US" dirty="0"/>
              <a:t>Pricing an insurance rate plan </a:t>
            </a:r>
            <a:r>
              <a:rPr lang="en-US" dirty="0" smtClean="0"/>
              <a:t>requires covering </a:t>
            </a:r>
            <a:r>
              <a:rPr lang="en-US" dirty="0"/>
              <a:t>the potential losses and making a profit</a:t>
            </a:r>
          </a:p>
          <a:p>
            <a:r>
              <a:rPr lang="en-US" dirty="0" smtClean="0"/>
              <a:t>Micro-marketing</a:t>
            </a:r>
          </a:p>
          <a:p>
            <a:pPr lvl="1"/>
            <a:r>
              <a:rPr lang="en-US" dirty="0"/>
              <a:t>Optimize marketing to specific customers</a:t>
            </a:r>
          </a:p>
          <a:p>
            <a:r>
              <a:rPr lang="en-US" dirty="0"/>
              <a:t>Fraud </a:t>
            </a:r>
            <a:r>
              <a:rPr lang="en-US" dirty="0" smtClean="0"/>
              <a:t>management</a:t>
            </a:r>
          </a:p>
          <a:p>
            <a:pPr lvl="1"/>
            <a:r>
              <a:rPr lang="en-US" dirty="0"/>
              <a:t>Patterns can be </a:t>
            </a:r>
            <a:r>
              <a:rPr lang="en-US" dirty="0" smtClean="0"/>
              <a:t>identified as </a:t>
            </a:r>
            <a:r>
              <a:rPr lang="en-US" dirty="0"/>
              <a:t>to where and what kinds of fraud are more likely to occur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Manufacturing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Product quality management</a:t>
            </a:r>
          </a:p>
          <a:p>
            <a:r>
              <a:rPr lang="en-US" sz="2800" dirty="0"/>
              <a:t>Predict/prevent machinery failures </a:t>
            </a:r>
          </a:p>
          <a:p>
            <a:r>
              <a:rPr lang="en-US" sz="2800" dirty="0"/>
              <a:t>Identify anomalies in production systems to optimize the use manufacturing capacity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Telecom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/>
              <a:t>Churn </a:t>
            </a:r>
            <a:r>
              <a:rPr lang="en-US" altLang="en-US" sz="3200" dirty="0"/>
              <a:t>Management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/>
              <a:t>Marketing and Product creation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/>
              <a:t>Network failure management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/>
              <a:t>Fraud </a:t>
            </a:r>
            <a:r>
              <a:rPr lang="en-US" altLang="en-US" sz="3200" dirty="0" smtClean="0"/>
              <a:t>management</a:t>
            </a:r>
            <a:endParaRPr lang="en-US" altLang="en-US" sz="28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Government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/>
              <a:t>Law enforcement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Social behavior is a lot more patterned and </a:t>
            </a:r>
            <a:r>
              <a:rPr lang="en-US" altLang="en-US" dirty="0" smtClean="0"/>
              <a:t>predictable than </a:t>
            </a:r>
            <a:r>
              <a:rPr lang="en-US" altLang="en-US" dirty="0"/>
              <a:t>one would imagine. </a:t>
            </a:r>
            <a:endParaRPr lang="en-US" altLang="en-US" dirty="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/>
              <a:t>For </a:t>
            </a:r>
            <a:r>
              <a:rPr lang="en-US" altLang="en-US" dirty="0"/>
              <a:t>example, Los Angeles Police </a:t>
            </a:r>
            <a:r>
              <a:rPr lang="en-US" altLang="en-US" dirty="0" smtClean="0"/>
              <a:t>Department (</a:t>
            </a:r>
            <a:r>
              <a:rPr lang="en-US" altLang="en-US" dirty="0"/>
              <a:t>LAPD) mined the data from its 13 million crime </a:t>
            </a:r>
            <a:r>
              <a:rPr lang="en-US" altLang="en-US" dirty="0" smtClean="0"/>
              <a:t>records over </a:t>
            </a:r>
            <a:r>
              <a:rPr lang="en-US" altLang="en-US" dirty="0"/>
              <a:t>80 years and developed models of what kind of crime going </a:t>
            </a:r>
            <a:r>
              <a:rPr lang="en-US" altLang="en-US" dirty="0" smtClean="0"/>
              <a:t>to happen </a:t>
            </a:r>
            <a:r>
              <a:rPr lang="en-US" altLang="en-US" dirty="0"/>
              <a:t>when and where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/>
              <a:t>Scientific research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Protein folding (microbiology</a:t>
            </a:r>
            <a:r>
              <a:rPr lang="en-US" altLang="en-US" dirty="0" smtClean="0"/>
              <a:t>), nuclear </a:t>
            </a:r>
            <a:r>
              <a:rPr lang="en-US" altLang="en-US" dirty="0"/>
              <a:t>reaction analysis (subatomic physics), disease </a:t>
            </a:r>
            <a:r>
              <a:rPr lang="en-US" altLang="en-US" dirty="0" smtClean="0"/>
              <a:t>control (</a:t>
            </a:r>
            <a:r>
              <a:rPr lang="en-US" altLang="en-US" dirty="0"/>
              <a:t>public health)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0517" y="2287213"/>
            <a:ext cx="6591985" cy="1468800"/>
          </a:xfrm>
        </p:spPr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ctr">
              <a:spcBef>
                <a:spcPts val="1200"/>
              </a:spcBef>
            </a:pPr>
            <a:r>
              <a:rPr lang="en-US" altLang="en-US" dirty="0"/>
              <a:t>Understand the concept of Data Warehouse, and its role in data analytics 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Appreciate the design choices in developing a DW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Understand the top-down and bottom approaches of developing a DW and their various advantages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Understand the architecture of a DW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Understand the type and range of data sources, 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Understand the Extract-Transform-Load (ETL) processes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Understand the star schema for organizing the DW</a:t>
            </a:r>
          </a:p>
          <a:p>
            <a:pPr fontAlgn="ctr">
              <a:spcBef>
                <a:spcPts val="1200"/>
              </a:spcBef>
            </a:pPr>
            <a:r>
              <a:rPr lang="en-US" altLang="en-US" dirty="0"/>
              <a:t>Appreciate the key best practices for designing an effective DW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DWH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2"/>
            <a:ext cx="6591985" cy="4902867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SzPct val="70000"/>
            </a:pPr>
            <a:r>
              <a:rPr lang="en-US" altLang="en-US" sz="2200" dirty="0"/>
              <a:t>A Data warehouse (DW) is an organized collection of integrated, subject-oriented databases designed to support decision support functions.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en-US" sz="1700" dirty="0"/>
              <a:t>organized at the right level of granularity (usually some unit of time</a:t>
            </a:r>
            <a:r>
              <a:rPr lang="en-US" altLang="en-US" sz="1700" dirty="0" smtClean="0"/>
              <a:t>)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en-US" sz="1700" dirty="0" smtClean="0"/>
              <a:t>provides </a:t>
            </a:r>
            <a:r>
              <a:rPr lang="en-US" altLang="en-US" sz="1700" dirty="0"/>
              <a:t>clean enterprise-wide data in a standardized format for reports, queries and analysis.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en-US" sz="1700" dirty="0"/>
              <a:t>has to be constantly kept up-to-date to be useful</a:t>
            </a:r>
            <a:endParaRPr lang="en-US" altLang="ja-JP" sz="1700" dirty="0">
              <a:cs typeface="HGｺﾞｼｯｸM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altLang="en-US" sz="1700" dirty="0"/>
              <a:t>Has clear Metadata (</a:t>
            </a:r>
            <a:r>
              <a:rPr lang="en-US" altLang="ja-JP" sz="1700" dirty="0">
                <a:cs typeface="HGｺﾞｼｯｸM"/>
              </a:rPr>
              <a:t>Data about data)</a:t>
            </a:r>
          </a:p>
          <a:p>
            <a:pPr>
              <a:spcBef>
                <a:spcPts val="1200"/>
              </a:spcBef>
            </a:pPr>
            <a:r>
              <a:rPr lang="en-US" altLang="en-US" sz="2200" dirty="0"/>
              <a:t>A DW is physically and functionally separate from an operational transactional database.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700" dirty="0"/>
              <a:t>Creating a DW for analysis and queries represents significant investment in time and effort.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Benefits of DW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5030458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Support business reporting and data mining activities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Facilitate distributed access to up-to-date business knowledge for departments and functions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Simplifies data access and allows end users to perform extensive analysis.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Present a competitive advantage by facilitating decision making and helping reform business processes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Enables a consolidated view of corporate data, all cleaned and organized.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Enhance customer service and satisfaction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Enhances overall IT performance by not burdening the operational databases used by ERP and other systems.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Collection of data sets so large and complex that it becomes difficult to process using on-hand database management tools. </a:t>
            </a:r>
          </a:p>
          <a:p>
            <a:pPr lvl="1"/>
            <a:r>
              <a:rPr lang="en-US" altLang="en-US" dirty="0" smtClean="0"/>
              <a:t>Challenges include capture, curation, storage, search, sharing, analysis, and visualization</a:t>
            </a:r>
          </a:p>
          <a:p>
            <a:r>
              <a:rPr lang="en-US" altLang="en-US" dirty="0" smtClean="0"/>
              <a:t>Additional information is derivable from analysis of a single large set of related data, as compared to separate smaller sets</a:t>
            </a:r>
          </a:p>
          <a:p>
            <a:pPr lvl="1"/>
            <a:r>
              <a:rPr lang="en-US" altLang="en-US" dirty="0" smtClean="0"/>
              <a:t>to spot business trends, determine quality of research, prevent diseases, link legal citations, combat crime, and determine real-time roadway traffic 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DWH?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350335"/>
            <a:ext cx="6591985" cy="522058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en-US" sz="1800" b="1" dirty="0"/>
              <a:t>Definition:</a:t>
            </a:r>
            <a:r>
              <a:rPr lang="en-US" altLang="en-US" sz="1800" dirty="0"/>
              <a:t> Data warehouses generalize and consolidate data in multidimensional space.</a:t>
            </a:r>
          </a:p>
          <a:p>
            <a:pPr lvl="1">
              <a:spcBef>
                <a:spcPts val="1200"/>
              </a:spcBef>
            </a:pPr>
            <a:r>
              <a:rPr lang="en-US" altLang="en-US" sz="1800" dirty="0"/>
              <a:t>Construction of DW involves: data cleaning, data integration, and data transformation</a:t>
            </a:r>
          </a:p>
          <a:p>
            <a:pPr lvl="1">
              <a:spcBef>
                <a:spcPts val="1200"/>
              </a:spcBef>
            </a:pPr>
            <a:r>
              <a:rPr lang="en-US" altLang="en-US" sz="1800" dirty="0"/>
              <a:t>Provide OLAP tools for interactive analysis of data   </a:t>
            </a:r>
          </a:p>
          <a:p>
            <a:pPr lvl="1">
              <a:spcBef>
                <a:spcPts val="1200"/>
              </a:spcBef>
            </a:pPr>
            <a:r>
              <a:rPr lang="en-US" altLang="en-US" sz="1800" dirty="0"/>
              <a:t>Provide architectures and tools for systematically organize, understand, and use their data to make strategic decisions</a:t>
            </a:r>
          </a:p>
          <a:p>
            <a:pPr lvl="1">
              <a:spcBef>
                <a:spcPts val="1200"/>
              </a:spcBef>
            </a:pPr>
            <a:r>
              <a:rPr lang="en-US" altLang="en-US" sz="1800" dirty="0"/>
              <a:t>Using OLAP, businesses can analyze data in all manner of different ways, including budgeting, planning, simulation, data warehouse reporting, and trend analysis  </a:t>
            </a:r>
          </a:p>
          <a:p>
            <a:pPr>
              <a:spcBef>
                <a:spcPts val="1200"/>
              </a:spcBef>
            </a:pPr>
            <a:r>
              <a:rPr lang="en-US" altLang="en-US" sz="1800" b="1" dirty="0"/>
              <a:t>Example: </a:t>
            </a:r>
            <a:r>
              <a:rPr lang="en-US" altLang="en-US" sz="1800" dirty="0"/>
              <a:t>Using MOLAP, a sales manager can create a report sorted by account manager, arranged according to client names, and identifying all generated revenue associated with the salesperson’s accounts within a given time period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DWH…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79654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Most </a:t>
            </a:r>
            <a:r>
              <a:rPr lang="en-US" sz="2400" dirty="0"/>
              <a:t>important assets of any organization is its information. </a:t>
            </a:r>
            <a:endParaRPr lang="en-US" sz="2400" dirty="0" smtClean="0"/>
          </a:p>
          <a:p>
            <a:r>
              <a:rPr lang="en-US" sz="2400" dirty="0" smtClean="0"/>
              <a:t>This asset </a:t>
            </a:r>
            <a:r>
              <a:rPr lang="en-US" sz="2400" dirty="0"/>
              <a:t>is </a:t>
            </a:r>
            <a:r>
              <a:rPr lang="en-US" sz="2400" dirty="0" smtClean="0"/>
              <a:t>kept in </a:t>
            </a:r>
            <a:r>
              <a:rPr lang="en-US" sz="2400" dirty="0"/>
              <a:t>two forms: </a:t>
            </a:r>
            <a:endParaRPr lang="en-US" sz="2400" dirty="0" smtClean="0"/>
          </a:p>
          <a:p>
            <a:pPr lvl="1"/>
            <a:r>
              <a:rPr lang="en-US" sz="2200" dirty="0" smtClean="0"/>
              <a:t>the operational systems </a:t>
            </a:r>
            <a:r>
              <a:rPr lang="en-US" sz="2200" dirty="0"/>
              <a:t>of record </a:t>
            </a:r>
            <a:r>
              <a:rPr lang="en-US" sz="2200" dirty="0" smtClean="0"/>
              <a:t> - </a:t>
            </a:r>
            <a:r>
              <a:rPr lang="en-US" sz="2200" dirty="0"/>
              <a:t>where the data is put in</a:t>
            </a:r>
            <a:endParaRPr lang="en-US" sz="2200" dirty="0" smtClean="0"/>
          </a:p>
          <a:p>
            <a:pPr lvl="1">
              <a:spcAft>
                <a:spcPts val="600"/>
              </a:spcAft>
            </a:pPr>
            <a:r>
              <a:rPr lang="en-US" sz="2200" dirty="0" smtClean="0"/>
              <a:t>the </a:t>
            </a:r>
            <a:r>
              <a:rPr lang="en-US" sz="2200" dirty="0"/>
              <a:t>data </a:t>
            </a:r>
            <a:r>
              <a:rPr lang="en-US" sz="2200" dirty="0" smtClean="0"/>
              <a:t>warehouse - </a:t>
            </a:r>
            <a:r>
              <a:rPr lang="en-US" sz="2200" dirty="0"/>
              <a:t>where we </a:t>
            </a:r>
            <a:r>
              <a:rPr lang="en-US" sz="2200" dirty="0" smtClean="0"/>
              <a:t>get the data out.</a:t>
            </a:r>
            <a:endParaRPr lang="en-US" sz="2200" dirty="0"/>
          </a:p>
          <a:p>
            <a:r>
              <a:rPr lang="en-US" sz="2400" dirty="0" smtClean="0"/>
              <a:t>Users </a:t>
            </a:r>
            <a:r>
              <a:rPr lang="en-US" sz="2400" dirty="0"/>
              <a:t>of a data warehouse almost never deal with one </a:t>
            </a:r>
            <a:r>
              <a:rPr lang="en-US" sz="2400" dirty="0" smtClean="0"/>
              <a:t>row at </a:t>
            </a:r>
            <a:r>
              <a:rPr lang="en-US" sz="2400" dirty="0"/>
              <a:t>a time. </a:t>
            </a:r>
            <a:endParaRPr lang="en-US" sz="2400" dirty="0" smtClean="0"/>
          </a:p>
          <a:p>
            <a:r>
              <a:rPr lang="en-US" sz="2400" dirty="0" smtClean="0"/>
              <a:t>They require hundreds </a:t>
            </a:r>
            <a:r>
              <a:rPr lang="en-US" sz="2400" dirty="0"/>
              <a:t>or thousands </a:t>
            </a:r>
            <a:r>
              <a:rPr lang="en-US" sz="2400" dirty="0" smtClean="0"/>
              <a:t>of rows to be </a:t>
            </a:r>
            <a:r>
              <a:rPr lang="en-US" sz="2400" dirty="0"/>
              <a:t>searched and compressed into an answer </a:t>
            </a:r>
            <a:r>
              <a:rPr lang="en-US" sz="2400" dirty="0" smtClean="0"/>
              <a:t>set.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DWH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“We have mountains of data in this company, but we can’t access it.”</a:t>
            </a:r>
          </a:p>
          <a:p>
            <a:r>
              <a:rPr lang="en-US" sz="2400" dirty="0" smtClean="0"/>
              <a:t>“</a:t>
            </a:r>
            <a:r>
              <a:rPr lang="en-US" sz="2400" dirty="0"/>
              <a:t>We need to slice and dice the data every which way.”</a:t>
            </a:r>
          </a:p>
          <a:p>
            <a:r>
              <a:rPr lang="en-US" sz="2400" dirty="0" smtClean="0"/>
              <a:t>“</a:t>
            </a:r>
            <a:r>
              <a:rPr lang="en-US" sz="2400" dirty="0"/>
              <a:t>You’ve got to make it easy for business people to get at the data directly.”</a:t>
            </a:r>
          </a:p>
          <a:p>
            <a:r>
              <a:rPr lang="en-US" sz="2400" dirty="0" smtClean="0"/>
              <a:t>“</a:t>
            </a:r>
            <a:r>
              <a:rPr lang="en-US" sz="2400" dirty="0"/>
              <a:t>Just show me what is important.”</a:t>
            </a:r>
          </a:p>
          <a:p>
            <a:r>
              <a:rPr lang="en-US" sz="2400" dirty="0" smtClean="0"/>
              <a:t>“</a:t>
            </a:r>
            <a:r>
              <a:rPr lang="en-US" sz="2400" dirty="0"/>
              <a:t>It drives me crazy to have two people present the same business </a:t>
            </a:r>
            <a:r>
              <a:rPr lang="en-US" sz="2400" dirty="0" smtClean="0"/>
              <a:t>metrics at </a:t>
            </a:r>
            <a:r>
              <a:rPr lang="en-US" sz="2400" dirty="0"/>
              <a:t>a meeting, but with different numbers.”</a:t>
            </a:r>
          </a:p>
          <a:p>
            <a:r>
              <a:rPr lang="en-US" sz="2400" dirty="0" smtClean="0"/>
              <a:t>“</a:t>
            </a:r>
            <a:r>
              <a:rPr lang="en-US" sz="2400" dirty="0"/>
              <a:t>We want people to use information to support more fact-based </a:t>
            </a:r>
            <a:r>
              <a:rPr lang="en-US" sz="2400" dirty="0" smtClean="0"/>
              <a:t>decision making</a:t>
            </a:r>
            <a:r>
              <a:rPr lang="en-US" sz="2400" dirty="0"/>
              <a:t>.”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2"/>
            <a:ext cx="6591985" cy="504109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The data warehouse must make an organization’s information easily </a:t>
            </a:r>
            <a:r>
              <a:rPr lang="en-US" sz="2400" dirty="0" smtClean="0"/>
              <a:t>accessible – slice &amp; dice</a:t>
            </a:r>
          </a:p>
          <a:p>
            <a:r>
              <a:rPr lang="en-US" sz="2400" dirty="0"/>
              <a:t>The data warehouse must present the organization’s information </a:t>
            </a:r>
            <a:r>
              <a:rPr lang="en-US" sz="2400" dirty="0" smtClean="0"/>
              <a:t>consistently – careful assembly of data</a:t>
            </a:r>
          </a:p>
          <a:p>
            <a:r>
              <a:rPr lang="en-US" sz="2400" dirty="0"/>
              <a:t>The data warehouse must be adaptive and resilient to </a:t>
            </a:r>
            <a:r>
              <a:rPr lang="en-US" sz="2400" dirty="0" smtClean="0"/>
              <a:t>change – changes are bound to happen</a:t>
            </a:r>
          </a:p>
          <a:p>
            <a:r>
              <a:rPr lang="en-US" sz="2400" dirty="0"/>
              <a:t>The data warehouse must be a secure bastion that protects our </a:t>
            </a:r>
            <a:r>
              <a:rPr lang="en-US" sz="2400" dirty="0" smtClean="0"/>
              <a:t>information assets</a:t>
            </a:r>
          </a:p>
          <a:p>
            <a:r>
              <a:rPr lang="en-US" sz="2400" dirty="0"/>
              <a:t>The data warehouse must serve as the foundation for improved </a:t>
            </a:r>
            <a:r>
              <a:rPr lang="en-US" sz="2400" dirty="0" smtClean="0"/>
              <a:t>decision making</a:t>
            </a:r>
          </a:p>
          <a:p>
            <a:r>
              <a:rPr lang="en-US" sz="2400" dirty="0"/>
              <a:t>The business community must accept the data warehouse if it is to </a:t>
            </a:r>
            <a:r>
              <a:rPr lang="en-US" sz="2400" dirty="0" smtClean="0"/>
              <a:t>be deemed </a:t>
            </a:r>
            <a:r>
              <a:rPr lang="en-US" sz="2400" dirty="0"/>
              <a:t>successful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4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807174"/>
          </a:xfrm>
        </p:spPr>
        <p:txBody>
          <a:bodyPr>
            <a:normAutofit fontScale="92500"/>
          </a:bodyPr>
          <a:lstStyle/>
          <a:p>
            <a:pPr lvl="0" fontAlgn="base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b="1" kern="0" dirty="0">
                <a:solidFill>
                  <a:srgbClr val="000000"/>
                </a:solidFill>
              </a:rPr>
              <a:t>Subject-Oriented</a:t>
            </a:r>
            <a:r>
              <a:rPr lang="en-US" altLang="en-US" sz="2400" kern="0" dirty="0">
                <a:solidFill>
                  <a:srgbClr val="000000"/>
                </a:solidFill>
              </a:rPr>
              <a:t> - Organized around major subjects, such as </a:t>
            </a:r>
            <a:r>
              <a:rPr lang="en-US" altLang="en-US" sz="2400" kern="0" dirty="0">
                <a:solidFill>
                  <a:srgbClr val="FF0000"/>
                </a:solidFill>
              </a:rPr>
              <a:t>customer, product, sales</a:t>
            </a:r>
            <a:endParaRPr lang="en-US" altLang="en-US" sz="2400" kern="0" dirty="0">
              <a:solidFill>
                <a:srgbClr val="000000"/>
              </a:solidFill>
            </a:endParaRPr>
          </a:p>
          <a:p>
            <a:pPr lvl="0" fontAlgn="base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b="1" kern="0" dirty="0">
                <a:solidFill>
                  <a:srgbClr val="000000"/>
                </a:solidFill>
              </a:rPr>
              <a:t>Integrated</a:t>
            </a:r>
            <a:r>
              <a:rPr lang="en-US" altLang="en-US" sz="2400" kern="0" dirty="0">
                <a:solidFill>
                  <a:srgbClr val="000000"/>
                </a:solidFill>
              </a:rPr>
              <a:t> - Constructed by integrating multiple, heterogeneous data sources like relational databases, flat files, on-line transaction records</a:t>
            </a:r>
          </a:p>
          <a:p>
            <a:pPr lvl="0" fontAlgn="base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b="1" kern="0" dirty="0">
                <a:solidFill>
                  <a:srgbClr val="000000"/>
                </a:solidFill>
              </a:rPr>
              <a:t>Time Variant </a:t>
            </a:r>
            <a:r>
              <a:rPr lang="en-US" altLang="en-US" sz="2400" kern="0" dirty="0">
                <a:solidFill>
                  <a:srgbClr val="000000"/>
                </a:solidFill>
              </a:rPr>
              <a:t>- provide information from a historical perspective (e.g., past 5-10 years)</a:t>
            </a:r>
          </a:p>
          <a:p>
            <a:pPr lvl="0" fontAlgn="base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b="1" kern="0" dirty="0">
                <a:solidFill>
                  <a:srgbClr val="000000"/>
                </a:solidFill>
              </a:rPr>
              <a:t>Nonvolatile</a:t>
            </a:r>
            <a:r>
              <a:rPr lang="en-US" altLang="en-US" sz="2400" kern="0" dirty="0">
                <a:solidFill>
                  <a:srgbClr val="000000"/>
                </a:solidFill>
              </a:rPr>
              <a:t> - Does not require transaction processing, recovery, and concurrency control mechanisms. Requires only two operations in data accessing: </a:t>
            </a:r>
            <a:r>
              <a:rPr lang="en-US" altLang="en-US" sz="2400" i="1" kern="0" dirty="0">
                <a:solidFill>
                  <a:srgbClr val="000000"/>
                </a:solidFill>
              </a:rPr>
              <a:t>initial loading of data</a:t>
            </a:r>
            <a:r>
              <a:rPr lang="en-US" altLang="en-US" sz="2400" kern="0" dirty="0">
                <a:solidFill>
                  <a:srgbClr val="000000"/>
                </a:solidFill>
              </a:rPr>
              <a:t> and </a:t>
            </a:r>
            <a:r>
              <a:rPr lang="en-US" altLang="en-US" sz="2400" i="1" kern="0" dirty="0">
                <a:solidFill>
                  <a:srgbClr val="000000"/>
                </a:solidFill>
              </a:rPr>
              <a:t>access of data</a:t>
            </a:r>
            <a:endParaRPr lang="en-US" altLang="en-US" sz="2800" kern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1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 Vs. OLAP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Nandagopalan, BIT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65</a:t>
            </a:fld>
            <a:endParaRPr lang="en-US" dirty="0"/>
          </a:p>
        </p:txBody>
      </p:sp>
      <p:graphicFrame>
        <p:nvGraphicFramePr>
          <p:cNvPr id="6" name="Object 1024" descr="Parchmen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178607"/>
              </p:ext>
            </p:extLst>
          </p:nvPr>
        </p:nvGraphicFramePr>
        <p:xfrm>
          <a:off x="999941" y="1469103"/>
          <a:ext cx="78232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Document" r:id="rId4" imgW="11182198" imgH="7044160" progId="Word.Document.8">
                  <p:embed/>
                </p:oleObj>
              </mc:Choice>
              <mc:Fallback>
                <p:oleObj name="Document" r:id="rId4" imgW="11182198" imgH="7044160" progId="Word.Document.8">
                  <p:embed/>
                  <p:pic>
                    <p:nvPicPr>
                      <p:cNvPr id="6" name="Object 1024" descr="Parchment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941" y="1469103"/>
                        <a:ext cx="7823200" cy="4927600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8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Warehouse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en-US" dirty="0"/>
              <a:t>Enterprise data warehouse (EDW): A data warehouse for the enterprise.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en-US" dirty="0"/>
              <a:t>Represents a Top-down approach</a:t>
            </a:r>
          </a:p>
          <a:p>
            <a:pPr>
              <a:spcBef>
                <a:spcPts val="1800"/>
              </a:spcBef>
              <a:spcAft>
                <a:spcPts val="600"/>
              </a:spcAft>
              <a:defRPr/>
            </a:pPr>
            <a:r>
              <a:rPr lang="en-US" altLang="en-US" dirty="0"/>
              <a:t>Data Mart: </a:t>
            </a:r>
            <a:r>
              <a:rPr lang="en-US" altLang="ja-JP" dirty="0">
                <a:ea typeface="MS PGothic" panose="020B0600070205080204" pitchFamily="34" charset="-128"/>
              </a:rPr>
              <a:t>A departmental data warehouse</a:t>
            </a:r>
          </a:p>
          <a:p>
            <a:pPr lvl="1">
              <a:defRPr/>
            </a:pPr>
            <a:r>
              <a:rPr lang="en-US" altLang="en-US" dirty="0"/>
              <a:t>Represents a Bottom-up approach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title"/>
          </p:nvPr>
        </p:nvSpPr>
        <p:spPr>
          <a:xfrm>
            <a:off x="1414130" y="375684"/>
            <a:ext cx="6771167" cy="80453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DW Development Approaches</a:t>
            </a:r>
          </a:p>
        </p:txBody>
      </p:sp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2362200" y="1458913"/>
            <a:ext cx="609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(Kimball Approach)                              (Inmon Approach)</a:t>
            </a:r>
            <a:endParaRPr lang="en-US" altLang="en-US" sz="1800" i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25518"/>
              </p:ext>
            </p:extLst>
          </p:nvPr>
        </p:nvGraphicFramePr>
        <p:xfrm>
          <a:off x="990600" y="1992313"/>
          <a:ext cx="8077200" cy="4343403"/>
        </p:xfrm>
        <a:graphic>
          <a:graphicData uri="http://schemas.openxmlformats.org/drawingml/2006/table">
            <a:tbl>
              <a:tblPr/>
              <a:tblGrid>
                <a:gridCol w="1489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Functional Data Mart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Enterprise Data Warehouse 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Scope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One subject or functional area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Complete enterprise data needs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Value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Functional area reporting and insights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Deeper insights connecting multiple functional areas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Target organization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Decentralized management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Centralized management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Time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Low to 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Cost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Size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Small to medium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Medium to large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Approach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Bottom up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Top down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Complexity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Calibri"/>
                          <a:ea typeface="Calibri"/>
                          <a:cs typeface="Times New Roman"/>
                        </a:rPr>
                        <a:t>Low (fewer data transformations)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High (data standardization)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Technology</a:t>
                      </a: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Smaller scale servers and databases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Industrial strength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0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836613" y="1392865"/>
            <a:ext cx="1746250" cy="41201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u="sng" dirty="0"/>
              <a:t>Data Sources</a:t>
            </a:r>
          </a:p>
          <a:p>
            <a:pPr>
              <a:spcBef>
                <a:spcPts val="1200"/>
              </a:spcBef>
              <a:defRPr/>
            </a:pPr>
            <a:r>
              <a:rPr lang="en-US" b="1" dirty="0"/>
              <a:t>Operations</a:t>
            </a:r>
          </a:p>
          <a:p>
            <a:pPr>
              <a:spcBef>
                <a:spcPts val="200"/>
              </a:spcBef>
              <a:buFontTx/>
              <a:buChar char="-"/>
              <a:defRPr/>
            </a:pPr>
            <a:r>
              <a:rPr lang="en-US" sz="1400" dirty="0"/>
              <a:t>ERP systems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 Legacy systems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Point of Sale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RFID systems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Web usage</a:t>
            </a:r>
          </a:p>
          <a:p>
            <a:pPr>
              <a:spcBef>
                <a:spcPts val="1200"/>
              </a:spcBef>
              <a:defRPr/>
            </a:pPr>
            <a:r>
              <a:rPr lang="en-US" sz="1600" b="1" dirty="0"/>
              <a:t>External Sources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Suppliers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Customers</a:t>
            </a:r>
          </a:p>
          <a:p>
            <a:pPr>
              <a:spcBef>
                <a:spcPts val="400"/>
              </a:spcBef>
              <a:buFontTx/>
              <a:buChar char="-"/>
              <a:defRPr/>
            </a:pPr>
            <a:r>
              <a:rPr lang="en-US" sz="1400" dirty="0"/>
              <a:t>Governmen</a:t>
            </a:r>
            <a:r>
              <a:rPr lang="en-US" sz="1600" dirty="0"/>
              <a:t>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22588" y="1490566"/>
            <a:ext cx="1819275" cy="391446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u="sng" dirty="0"/>
              <a:t>Data Transform-</a:t>
            </a:r>
            <a:r>
              <a:rPr lang="en-US" u="sng" dirty="0" err="1"/>
              <a:t>ation</a:t>
            </a:r>
            <a:endParaRPr lang="en-US" u="sng" dirty="0"/>
          </a:p>
          <a:p>
            <a:pPr>
              <a:defRPr/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 dirty="0"/>
              <a:t>- </a:t>
            </a:r>
            <a:r>
              <a:rPr lang="en-US" sz="1400" dirty="0"/>
              <a:t>Select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400" dirty="0"/>
              <a:t>Extract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400" dirty="0"/>
              <a:t>Cleanse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400" dirty="0"/>
              <a:t>Compute Data fields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400" dirty="0"/>
              <a:t>Integrate Data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400" dirty="0"/>
              <a:t>Load data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589213" y="3054342"/>
            <a:ext cx="374650" cy="618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037138" y="1490566"/>
            <a:ext cx="1819275" cy="391446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u="sng" dirty="0"/>
              <a:t>Data Mart  or Warehouse </a:t>
            </a:r>
          </a:p>
          <a:p>
            <a:pPr>
              <a:spcBef>
                <a:spcPts val="1200"/>
              </a:spcBef>
              <a:defRPr/>
            </a:pPr>
            <a:r>
              <a:rPr lang="en-US" sz="1600" dirty="0"/>
              <a:t>Rectangular-</a:t>
            </a:r>
            <a:r>
              <a:rPr lang="en-US" sz="1600" dirty="0" err="1"/>
              <a:t>ized</a:t>
            </a:r>
            <a:r>
              <a:rPr lang="en-US" sz="1600" dirty="0"/>
              <a:t>  data ready for analysis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 </a:t>
            </a:r>
            <a:r>
              <a:rPr lang="en-US" sz="1400" dirty="0"/>
              <a:t>One for  each department, Or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1400" dirty="0"/>
              <a:t>One for the whole enterprise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729163" y="3054342"/>
            <a:ext cx="374650" cy="618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170738" y="1270732"/>
            <a:ext cx="1819275" cy="413429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u="sng" dirty="0"/>
              <a:t>Accessing users &amp; applications 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sz="1600" dirty="0"/>
              <a:t>- OLAP tools</a:t>
            </a:r>
          </a:p>
          <a:p>
            <a:pPr>
              <a:spcBef>
                <a:spcPts val="400"/>
              </a:spcBef>
              <a:defRPr/>
            </a:pPr>
            <a:r>
              <a:rPr lang="en-US" sz="1600" dirty="0"/>
              <a:t>- Reporting Tools</a:t>
            </a:r>
          </a:p>
          <a:p>
            <a:pPr>
              <a:spcBef>
                <a:spcPts val="400"/>
              </a:spcBef>
              <a:defRPr/>
            </a:pPr>
            <a:r>
              <a:rPr lang="en-US" sz="1600" dirty="0"/>
              <a:t>- Dashboards</a:t>
            </a:r>
          </a:p>
          <a:p>
            <a:pPr>
              <a:spcBef>
                <a:spcPts val="400"/>
              </a:spcBef>
              <a:defRPr/>
            </a:pPr>
            <a:r>
              <a:rPr lang="en-US" sz="1600" dirty="0"/>
              <a:t>- Queries</a:t>
            </a:r>
          </a:p>
          <a:p>
            <a:pPr>
              <a:spcBef>
                <a:spcPts val="400"/>
              </a:spcBef>
              <a:defRPr/>
            </a:pPr>
            <a:r>
              <a:rPr lang="en-US" sz="1600" dirty="0"/>
              <a:t>- Mobile Devices</a:t>
            </a:r>
          </a:p>
          <a:p>
            <a:pPr>
              <a:spcBef>
                <a:spcPts val="400"/>
              </a:spcBef>
              <a:defRPr/>
            </a:pPr>
            <a:r>
              <a:rPr lang="en-US" sz="1600" dirty="0"/>
              <a:t>- Data Mining</a:t>
            </a:r>
          </a:p>
          <a:p>
            <a:pPr>
              <a:spcBef>
                <a:spcPts val="400"/>
              </a:spcBef>
              <a:defRPr/>
            </a:pPr>
            <a:r>
              <a:rPr lang="en-US" sz="1600" dirty="0"/>
              <a:t>- Custom apps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6862763" y="3054342"/>
            <a:ext cx="374650" cy="618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28681" name="Rectangle 1026"/>
          <p:cNvSpPr txBox="1">
            <a:spLocks noChangeArrowheads="1"/>
          </p:cNvSpPr>
          <p:nvPr/>
        </p:nvSpPr>
        <p:spPr bwMode="auto">
          <a:xfrm>
            <a:off x="836613" y="152400"/>
            <a:ext cx="74707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4888" indent="-255588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79525" indent="-236538">
              <a:spcBef>
                <a:spcPct val="20000"/>
              </a:spcBef>
              <a:buClr>
                <a:srgbClr val="E66C7D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489075" indent="-182563">
              <a:spcBef>
                <a:spcPct val="20000"/>
              </a:spcBef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>
                <a:solidFill>
                  <a:schemeClr val="accent1"/>
                </a:solidFill>
              </a:rPr>
              <a:t>A Conceptual Framework for DW</a:t>
            </a:r>
          </a:p>
        </p:txBody>
      </p:sp>
    </p:spTree>
    <p:extLst>
      <p:ext uri="{BB962C8B-B14F-4D97-AF65-F5344CB8AC3E}">
        <p14:creationId xmlns:p14="http://schemas.microsoft.com/office/powerpoint/2010/main" val="334775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DW Architecture Considerations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Which database management system (DBMS) should be used? </a:t>
            </a:r>
          </a:p>
          <a:p>
            <a:r>
              <a:rPr lang="en-US" altLang="en-US" smtClean="0"/>
              <a:t>Will parallel processing and/or partitioning be used? </a:t>
            </a:r>
          </a:p>
          <a:p>
            <a:r>
              <a:rPr lang="en-US" altLang="en-US" smtClean="0"/>
              <a:t>Will data migration tools be used to load the data warehouse?</a:t>
            </a:r>
          </a:p>
          <a:p>
            <a:r>
              <a:rPr lang="en-US" altLang="en-US" smtClean="0"/>
              <a:t>What tools will be used to support data retrieval and analysis? </a:t>
            </a:r>
          </a:p>
        </p:txBody>
      </p:sp>
    </p:spTree>
    <p:extLst>
      <p:ext uri="{BB962C8B-B14F-4D97-AF65-F5344CB8AC3E}">
        <p14:creationId xmlns:p14="http://schemas.microsoft.com/office/powerpoint/2010/main" val="30210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How </a:t>
            </a:r>
            <a:r>
              <a:rPr lang="en-US" dirty="0"/>
              <a:t>to use generated data as a strategic asset in real-time, to identify opportunities, thwart threats and achieve operational </a:t>
            </a:r>
            <a:r>
              <a:rPr lang="en-US" dirty="0" smtClean="0"/>
              <a:t>efficiencies?</a:t>
            </a:r>
            <a:endParaRPr lang="en-US" dirty="0"/>
          </a:p>
          <a:p>
            <a:pPr>
              <a:defRPr/>
            </a:pPr>
            <a:r>
              <a:rPr lang="en-US" dirty="0"/>
              <a:t>How to organize the business to not get buried in high volume, velocity and variety of </a:t>
            </a:r>
            <a:r>
              <a:rPr lang="en-US" dirty="0" smtClean="0"/>
              <a:t>data?</a:t>
            </a:r>
            <a:endParaRPr lang="en-US" dirty="0"/>
          </a:p>
          <a:p>
            <a:pPr>
              <a:defRPr/>
            </a:pPr>
            <a:r>
              <a:rPr lang="en-US" dirty="0"/>
              <a:t>How to design a ‘Digital Business Strategy’ around digital assets and </a:t>
            </a:r>
            <a:r>
              <a:rPr lang="en-US" dirty="0" smtClean="0"/>
              <a:t>capabilities?</a:t>
            </a:r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DWH Architecture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87" y="1371416"/>
            <a:ext cx="7447738" cy="47316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0084" y="1636712"/>
            <a:ext cx="8305800" cy="541337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3100" dirty="0" smtClean="0">
                <a:solidFill>
                  <a:srgbClr val="FF0000"/>
                </a:solidFill>
              </a:rPr>
              <a:t>E</a:t>
            </a:r>
            <a:r>
              <a:rPr lang="en-US" sz="3100" dirty="0" smtClean="0"/>
              <a:t>xtraction, </a:t>
            </a:r>
            <a:r>
              <a:rPr lang="en-US" sz="3100" dirty="0" smtClean="0">
                <a:solidFill>
                  <a:srgbClr val="FF0000"/>
                </a:solidFill>
              </a:rPr>
              <a:t>T</a:t>
            </a:r>
            <a:r>
              <a:rPr lang="en-US" sz="3100" dirty="0" smtClean="0"/>
              <a:t>ransformation, and </a:t>
            </a:r>
            <a:r>
              <a:rPr lang="en-US" sz="3100" dirty="0" smtClean="0">
                <a:solidFill>
                  <a:srgbClr val="FF0000"/>
                </a:solidFill>
              </a:rPr>
              <a:t>L</a:t>
            </a:r>
            <a:r>
              <a:rPr lang="en-US" sz="3100" dirty="0" smtClean="0"/>
              <a:t>oad (ETL) process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 smtClean="0"/>
              <a:t>	</a:t>
            </a:r>
            <a:endParaRPr lang="en-US" sz="16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90084" y="355601"/>
            <a:ext cx="7772400" cy="126523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Data Integration and the Extraction, Transformation, and Load (ETL) Process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2859088"/>
            <a:ext cx="1752600" cy="762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Operational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3727450"/>
            <a:ext cx="1752600" cy="762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Legacy Systems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4648200"/>
            <a:ext cx="1752600" cy="762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External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3733800"/>
            <a:ext cx="10287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Extract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05275" y="3702050"/>
            <a:ext cx="1219200" cy="793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Transform/Cleanse /Compute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86150" y="2273300"/>
            <a:ext cx="2457450" cy="76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Temporary </a:t>
            </a:r>
            <a:endParaRPr lang="en-US" sz="1400" dirty="0" smtClean="0"/>
          </a:p>
          <a:p>
            <a:pPr algn="ctr" eaLnBrk="1" hangingPunct="1">
              <a:defRPr/>
            </a:pPr>
            <a:r>
              <a:rPr lang="en-US" sz="1400" dirty="0" smtClean="0"/>
              <a:t>Data </a:t>
            </a:r>
            <a:r>
              <a:rPr lang="en-US" sz="1400" dirty="0"/>
              <a:t>Staging Area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86413" y="3733800"/>
            <a:ext cx="110966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Load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72313" y="2949575"/>
            <a:ext cx="1792288" cy="762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Enterprise </a:t>
            </a:r>
            <a:endParaRPr lang="en-US" sz="1400" dirty="0" smtClean="0"/>
          </a:p>
          <a:p>
            <a:pPr algn="ctr" eaLnBrk="1" hangingPunct="1">
              <a:defRPr/>
            </a:pPr>
            <a:r>
              <a:rPr lang="en-US" sz="1400" dirty="0" smtClean="0"/>
              <a:t>Data </a:t>
            </a:r>
            <a:r>
              <a:rPr lang="en-US" sz="1400" dirty="0"/>
              <a:t>Warehouse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72313" y="4097338"/>
            <a:ext cx="1792287" cy="762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Department </a:t>
            </a:r>
            <a:endParaRPr lang="en-US" sz="1400" dirty="0" smtClean="0"/>
          </a:p>
          <a:p>
            <a:pPr algn="ctr" eaLnBrk="1" hangingPunct="1">
              <a:defRPr/>
            </a:pPr>
            <a:r>
              <a:rPr lang="en-US" sz="1400" dirty="0" smtClean="0"/>
              <a:t>Data </a:t>
            </a:r>
            <a:r>
              <a:rPr lang="en-US" sz="1400" dirty="0"/>
              <a:t>Mart</a:t>
            </a:r>
          </a:p>
        </p:txBody>
      </p:sp>
      <p:cxnSp>
        <p:nvCxnSpPr>
          <p:cNvPr id="18" name="Straight Arrow Connector 17"/>
          <p:cNvCxnSpPr>
            <a:stCxn id="2" idx="3"/>
            <a:endCxn id="10" idx="1"/>
          </p:cNvCxnSpPr>
          <p:nvPr/>
        </p:nvCxnSpPr>
        <p:spPr>
          <a:xfrm>
            <a:off x="2438400" y="3240088"/>
            <a:ext cx="304800" cy="87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2438400" y="4108450"/>
            <a:ext cx="304800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10" idx="1"/>
          </p:cNvCxnSpPr>
          <p:nvPr/>
        </p:nvCxnSpPr>
        <p:spPr>
          <a:xfrm flipV="1">
            <a:off x="2438400" y="4114800"/>
            <a:ext cx="3048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3"/>
            <a:endCxn id="11" idx="1"/>
          </p:cNvCxnSpPr>
          <p:nvPr/>
        </p:nvCxnSpPr>
        <p:spPr>
          <a:xfrm flipV="1">
            <a:off x="3771900" y="4098925"/>
            <a:ext cx="333375" cy="1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5" idx="1"/>
          </p:cNvCxnSpPr>
          <p:nvPr/>
        </p:nvCxnSpPr>
        <p:spPr>
          <a:xfrm>
            <a:off x="5324475" y="4098925"/>
            <a:ext cx="261938" cy="1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3"/>
            <a:endCxn id="17" idx="1"/>
          </p:cNvCxnSpPr>
          <p:nvPr/>
        </p:nvCxnSpPr>
        <p:spPr>
          <a:xfrm>
            <a:off x="6696075" y="4114800"/>
            <a:ext cx="376238" cy="36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1" name="Straight Arrow Connector 20480"/>
          <p:cNvCxnSpPr>
            <a:stCxn id="15" idx="3"/>
            <a:endCxn id="16" idx="1"/>
          </p:cNvCxnSpPr>
          <p:nvPr/>
        </p:nvCxnSpPr>
        <p:spPr>
          <a:xfrm flipV="1">
            <a:off x="6696075" y="3330575"/>
            <a:ext cx="376238" cy="78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6" name="Straight Arrow Connector 20485"/>
          <p:cNvCxnSpPr>
            <a:stCxn id="10" idx="0"/>
            <a:endCxn id="14" idx="2"/>
          </p:cNvCxnSpPr>
          <p:nvPr/>
        </p:nvCxnSpPr>
        <p:spPr>
          <a:xfrm flipV="1">
            <a:off x="3257550" y="3035300"/>
            <a:ext cx="1457325" cy="698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8" name="Straight Arrow Connector 20487"/>
          <p:cNvCxnSpPr>
            <a:stCxn id="11" idx="0"/>
            <a:endCxn id="14" idx="2"/>
          </p:cNvCxnSpPr>
          <p:nvPr/>
        </p:nvCxnSpPr>
        <p:spPr>
          <a:xfrm flipV="1">
            <a:off x="4714875" y="3035300"/>
            <a:ext cx="0" cy="666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0" name="Straight Arrow Connector 20489"/>
          <p:cNvCxnSpPr>
            <a:stCxn id="15" idx="0"/>
            <a:endCxn id="14" idx="2"/>
          </p:cNvCxnSpPr>
          <p:nvPr/>
        </p:nvCxnSpPr>
        <p:spPr>
          <a:xfrm flipH="1" flipV="1">
            <a:off x="4714875" y="3035300"/>
            <a:ext cx="1425575" cy="698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4" name="Straight Arrow Connector 20493"/>
          <p:cNvCxnSpPr>
            <a:stCxn id="14" idx="3"/>
            <a:endCxn id="16" idx="1"/>
          </p:cNvCxnSpPr>
          <p:nvPr/>
        </p:nvCxnSpPr>
        <p:spPr>
          <a:xfrm>
            <a:off x="5943600" y="2654300"/>
            <a:ext cx="1128713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6" name="Straight Arrow Connector 20495"/>
          <p:cNvCxnSpPr>
            <a:stCxn id="14" idx="3"/>
            <a:endCxn id="17" idx="1"/>
          </p:cNvCxnSpPr>
          <p:nvPr/>
        </p:nvCxnSpPr>
        <p:spPr>
          <a:xfrm>
            <a:off x="5943600" y="2654300"/>
            <a:ext cx="1128713" cy="182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Warehousing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2" descr="Data Warehousing Enviro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3" y="1550067"/>
            <a:ext cx="7954286" cy="4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Dimensional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kern="0" dirty="0">
                <a:solidFill>
                  <a:srgbClr val="000000"/>
                </a:solidFill>
                <a:latin typeface="Tahoma"/>
              </a:rPr>
              <a:t>A data warehouse is based on a </a:t>
            </a:r>
            <a:r>
              <a:rPr lang="en-US" altLang="en-US" kern="0" dirty="0">
                <a:solidFill>
                  <a:srgbClr val="FF0000"/>
                </a:solidFill>
                <a:latin typeface="Tahoma"/>
              </a:rPr>
              <a:t>multidimensional data model</a:t>
            </a:r>
            <a:r>
              <a:rPr lang="en-US" altLang="en-US" kern="0" dirty="0">
                <a:solidFill>
                  <a:srgbClr val="000000"/>
                </a:solidFill>
                <a:latin typeface="Tahoma"/>
              </a:rPr>
              <a:t> which views data in the form of a data cube</a:t>
            </a: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kern="0" dirty="0">
                <a:solidFill>
                  <a:srgbClr val="000000"/>
                </a:solidFill>
                <a:latin typeface="Tahoma"/>
              </a:rPr>
              <a:t>A data cube, such as </a:t>
            </a:r>
            <a:r>
              <a:rPr lang="en-US" altLang="en-US" kern="0" dirty="0">
                <a:solidFill>
                  <a:srgbClr val="3333CC"/>
                </a:solidFill>
                <a:latin typeface="Tahoma"/>
              </a:rPr>
              <a:t>sales</a:t>
            </a:r>
            <a:r>
              <a:rPr lang="en-US" altLang="en-US" kern="0" dirty="0">
                <a:solidFill>
                  <a:srgbClr val="000000"/>
                </a:solidFill>
                <a:latin typeface="Tahoma"/>
              </a:rPr>
              <a:t>, allows data to be modeled and viewed in multiple dimensions</a:t>
            </a:r>
          </a:p>
          <a:p>
            <a:pPr marL="74295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000" kern="0" dirty="0">
                <a:solidFill>
                  <a:srgbClr val="000000"/>
                </a:solidFill>
                <a:latin typeface="Tahoma"/>
              </a:rPr>
              <a:t>Dimension tables, such as </a:t>
            </a:r>
            <a:r>
              <a:rPr lang="en-US" altLang="en-US" sz="2000" kern="0" dirty="0">
                <a:solidFill>
                  <a:srgbClr val="3333CC"/>
                </a:solidFill>
                <a:latin typeface="Tahoma"/>
              </a:rPr>
              <a:t>item (</a:t>
            </a:r>
            <a:r>
              <a:rPr lang="en-US" altLang="en-US" sz="2000" kern="0" dirty="0" err="1">
                <a:solidFill>
                  <a:srgbClr val="3333CC"/>
                </a:solidFill>
                <a:latin typeface="Tahoma"/>
              </a:rPr>
              <a:t>item_name</a:t>
            </a:r>
            <a:r>
              <a:rPr lang="en-US" altLang="en-US" sz="2000" kern="0" dirty="0">
                <a:solidFill>
                  <a:srgbClr val="3333CC"/>
                </a:solidFill>
                <a:latin typeface="Tahoma"/>
              </a:rPr>
              <a:t>, brand, type), </a:t>
            </a:r>
            <a:r>
              <a:rPr lang="en-US" altLang="en-US" sz="2000" kern="0" dirty="0">
                <a:solidFill>
                  <a:srgbClr val="000000"/>
                </a:solidFill>
                <a:latin typeface="Tahoma"/>
              </a:rPr>
              <a:t>or</a:t>
            </a:r>
            <a:r>
              <a:rPr lang="en-US" altLang="en-US" sz="2000" kern="0" dirty="0">
                <a:solidFill>
                  <a:srgbClr val="3333CC"/>
                </a:solidFill>
                <a:latin typeface="Tahoma"/>
              </a:rPr>
              <a:t> time(day, week, month, quarter, year) </a:t>
            </a:r>
          </a:p>
          <a:p>
            <a:pPr marL="742950" lvl="1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000" kern="0" dirty="0">
                <a:solidFill>
                  <a:srgbClr val="000000"/>
                </a:solidFill>
                <a:latin typeface="Tahoma"/>
              </a:rPr>
              <a:t>Fact table contains measures (such as </a:t>
            </a:r>
            <a:r>
              <a:rPr lang="en-US" altLang="en-US" sz="2000" kern="0" dirty="0" err="1">
                <a:solidFill>
                  <a:srgbClr val="3333CC"/>
                </a:solidFill>
                <a:latin typeface="Tahoma"/>
              </a:rPr>
              <a:t>dollars_sold</a:t>
            </a:r>
            <a:r>
              <a:rPr lang="en-US" altLang="en-US" sz="2000" kern="0" dirty="0">
                <a:solidFill>
                  <a:srgbClr val="000000"/>
                </a:solidFill>
                <a:latin typeface="Tahoma"/>
              </a:rPr>
              <a:t>) and keys to each of the related dimension tables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Cube: A Lattice of Cuboids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6" name="Group 73"/>
          <p:cNvGrpSpPr>
            <a:grpSpLocks/>
          </p:cNvGrpSpPr>
          <p:nvPr/>
        </p:nvGrpSpPr>
        <p:grpSpPr bwMode="auto">
          <a:xfrm>
            <a:off x="609600" y="1524000"/>
            <a:ext cx="8304213" cy="4481513"/>
            <a:chOff x="384" y="1209"/>
            <a:chExt cx="5231" cy="2823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1766" y="1209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all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3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time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3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item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6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location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6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time,location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2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item,location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3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item,supplier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4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location,supplier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5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9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4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time,item,supplier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6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1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4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time,location,supplier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7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3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item,location,supplier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8" name="Text Box 68"/>
            <p:cNvSpPr txBox="1">
              <a:spLocks noChangeArrowheads="1"/>
            </p:cNvSpPr>
            <p:nvPr/>
          </p:nvSpPr>
          <p:spPr bwMode="auto">
            <a:xfrm>
              <a:off x="4310" y="1296"/>
              <a:ext cx="130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zh-CN" altLang="en-US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0-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D(apex) cuboid</a:t>
              </a:r>
              <a:endPara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9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1-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0" name="Text Box 70"/>
            <p:cNvSpPr txBox="1">
              <a:spLocks noChangeArrowheads="1"/>
            </p:cNvSpPr>
            <p:nvPr/>
          </p:nvSpPr>
          <p:spPr bwMode="auto">
            <a:xfrm>
              <a:off x="4310" y="2505"/>
              <a:ext cx="9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2-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1" name="Text Box 71"/>
            <p:cNvSpPr txBox="1">
              <a:spLocks noChangeArrowheads="1"/>
            </p:cNvSpPr>
            <p:nvPr/>
          </p:nvSpPr>
          <p:spPr bwMode="auto">
            <a:xfrm>
              <a:off x="4310" y="3081"/>
              <a:ext cx="9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3-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2" name="Text Box 72"/>
            <p:cNvSpPr txBox="1">
              <a:spLocks noChangeArrowheads="1"/>
            </p:cNvSpPr>
            <p:nvPr/>
          </p:nvSpPr>
          <p:spPr bwMode="auto">
            <a:xfrm>
              <a:off x="4310" y="3657"/>
              <a:ext cx="12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4-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D(base) cuboid</a:t>
              </a:r>
              <a:endParaRPr lang="en-US" altLang="zh-CN" sz="2400" b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2958472" y="1867710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012946" y="5754053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271855" y="4763453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274077" y="4772057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318831" y="4780661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395482" y="4757366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1283778" y="2736501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402963" y="273447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532777" y="2721810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556267" y="2772946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1637201" y="3718383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735120" y="3716354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811769" y="3703692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718296" y="3701663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5626612" y="3683952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599317" y="3690071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2915" y="1514168"/>
            <a:ext cx="4043715" cy="4699820"/>
          </a:xfrm>
        </p:spPr>
        <p:txBody>
          <a:bodyPr>
            <a:normAutofit/>
          </a:bodyPr>
          <a:lstStyle/>
          <a:p>
            <a:r>
              <a:rPr lang="en-US" altLang="en-US" sz="2200" dirty="0"/>
              <a:t>A d-dimensional base cube is associated with 2</a:t>
            </a:r>
            <a:r>
              <a:rPr lang="en-US" altLang="en-US" sz="2200" baseline="30000" dirty="0"/>
              <a:t>d</a:t>
            </a:r>
            <a:r>
              <a:rPr lang="en-US" altLang="en-US" sz="2200" dirty="0"/>
              <a:t> cuboids. </a:t>
            </a:r>
          </a:p>
          <a:p>
            <a:r>
              <a:rPr lang="en-US" altLang="en-US" sz="2200" dirty="0"/>
              <a:t>Each cuboid represents a unique view of the data at a given level of granularity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2" descr="http://projects.cs.dal.ca/panda/images/cube_slic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00" y="1814634"/>
            <a:ext cx="3776399" cy="41183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17"/>
          <a:stretch/>
        </p:blipFill>
        <p:spPr bwMode="auto">
          <a:xfrm>
            <a:off x="2510971" y="2"/>
            <a:ext cx="6633029" cy="674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25" y="1364872"/>
            <a:ext cx="5064291" cy="1093902"/>
          </a:xfrm>
        </p:spPr>
        <p:txBody>
          <a:bodyPr>
            <a:noAutofit/>
          </a:bodyPr>
          <a:lstStyle/>
          <a:p>
            <a:r>
              <a:rPr lang="en-US" sz="4000" dirty="0" smtClean="0"/>
              <a:t>OLAP </a:t>
            </a:r>
            <a:br>
              <a:rPr lang="en-US" sz="4000" dirty="0" smtClean="0"/>
            </a:br>
            <a:r>
              <a:rPr lang="en-US" sz="4000" dirty="0" smtClean="0"/>
              <a:t>Manipulation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361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Dimensional </a:t>
            </a:r>
            <a:r>
              <a:rPr lang="en-US" b="1" dirty="0" smtClean="0"/>
              <a:t>Modeling…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Fact Table</a:t>
            </a:r>
          </a:p>
          <a:p>
            <a:r>
              <a:rPr lang="en-US" sz="1800" dirty="0"/>
              <a:t>A fact table is the primary table in a dimensional model where the </a:t>
            </a:r>
            <a:r>
              <a:rPr lang="en-US" sz="1800" dirty="0" smtClean="0"/>
              <a:t>numerical performance </a:t>
            </a:r>
            <a:r>
              <a:rPr lang="en-US" sz="1800" dirty="0"/>
              <a:t>measurements of the business are </a:t>
            </a:r>
            <a:r>
              <a:rPr lang="en-US" sz="1800" dirty="0" smtClean="0"/>
              <a:t>stored.</a:t>
            </a:r>
          </a:p>
          <a:p>
            <a:r>
              <a:rPr lang="en-US" sz="1800" dirty="0"/>
              <a:t>We use the term </a:t>
            </a:r>
            <a:r>
              <a:rPr lang="en-US" sz="1800" i="1" dirty="0"/>
              <a:t>fact </a:t>
            </a:r>
            <a:r>
              <a:rPr lang="en-US" sz="1800" dirty="0"/>
              <a:t>to represent a business </a:t>
            </a:r>
            <a:r>
              <a:rPr lang="en-US" sz="1800" dirty="0" smtClean="0"/>
              <a:t>measure.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We can imagine </a:t>
            </a:r>
            <a:r>
              <a:rPr lang="en-US" sz="2000" b="1" dirty="0" smtClean="0">
                <a:solidFill>
                  <a:srgbClr val="C00000"/>
                </a:solidFill>
              </a:rPr>
              <a:t>standing in </a:t>
            </a:r>
            <a:r>
              <a:rPr lang="en-US" sz="2000" b="1" dirty="0">
                <a:solidFill>
                  <a:srgbClr val="C00000"/>
                </a:solidFill>
              </a:rPr>
              <a:t>the marketplace watching products being sold and writing down the </a:t>
            </a:r>
            <a:r>
              <a:rPr lang="en-US" sz="2000" b="1" dirty="0" smtClean="0">
                <a:solidFill>
                  <a:srgbClr val="C00000"/>
                </a:solidFill>
              </a:rPr>
              <a:t>quantity sold </a:t>
            </a:r>
            <a:r>
              <a:rPr lang="en-US" sz="2000" b="1" dirty="0">
                <a:solidFill>
                  <a:srgbClr val="C00000"/>
                </a:solidFill>
              </a:rPr>
              <a:t>and dollar sales amount each day for each product in each </a:t>
            </a:r>
            <a:r>
              <a:rPr lang="en-US" sz="2000" b="1" dirty="0" smtClean="0">
                <a:solidFill>
                  <a:srgbClr val="C00000"/>
                </a:solidFill>
              </a:rPr>
              <a:t>store</a:t>
            </a:r>
          </a:p>
          <a:p>
            <a:r>
              <a:rPr lang="en-US" sz="2000" b="1" dirty="0"/>
              <a:t>The most useful facts in a fact table are numeric and </a:t>
            </a:r>
            <a:r>
              <a:rPr lang="en-US" sz="2000" b="1" dirty="0" smtClean="0"/>
              <a:t>additive.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8" y="5023238"/>
            <a:ext cx="3082975" cy="1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Table…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2"/>
            <a:ext cx="6591985" cy="4934765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All fact tables have two or more foreign keys, as designated by the FK </a:t>
            </a:r>
            <a:r>
              <a:rPr lang="en-US" sz="2200" dirty="0" smtClean="0"/>
              <a:t>notation that </a:t>
            </a:r>
            <a:r>
              <a:rPr lang="en-US" sz="2200" dirty="0"/>
              <a:t>connect to the dimension tables’ primary keys. </a:t>
            </a:r>
            <a:endParaRPr lang="en-US" sz="2200" dirty="0" smtClean="0"/>
          </a:p>
          <a:p>
            <a:r>
              <a:rPr lang="en-US" sz="2200" dirty="0" smtClean="0"/>
              <a:t>For </a:t>
            </a:r>
            <a:r>
              <a:rPr lang="en-US" sz="2200" dirty="0"/>
              <a:t>example</a:t>
            </a:r>
            <a:r>
              <a:rPr lang="en-US" sz="2200" dirty="0" smtClean="0"/>
              <a:t>, the </a:t>
            </a:r>
            <a:r>
              <a:rPr lang="en-US" sz="2200" dirty="0"/>
              <a:t>product key in the fact table always will match a specific product key in </a:t>
            </a:r>
            <a:r>
              <a:rPr lang="en-US" sz="2200" dirty="0" smtClean="0"/>
              <a:t>the </a:t>
            </a:r>
            <a:r>
              <a:rPr lang="en-US" sz="2200" b="1" dirty="0" smtClean="0">
                <a:solidFill>
                  <a:srgbClr val="FF0000"/>
                </a:solidFill>
              </a:rPr>
              <a:t>product </a:t>
            </a:r>
            <a:r>
              <a:rPr lang="en-US" sz="2200" b="1" dirty="0">
                <a:solidFill>
                  <a:srgbClr val="FF0000"/>
                </a:solidFill>
              </a:rPr>
              <a:t>dimension table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When </a:t>
            </a:r>
            <a:r>
              <a:rPr lang="en-US" sz="2200" dirty="0"/>
              <a:t>all the keys in the fact table match their </a:t>
            </a:r>
            <a:r>
              <a:rPr lang="en-US" sz="2200" dirty="0" smtClean="0"/>
              <a:t>respective primary </a:t>
            </a:r>
            <a:r>
              <a:rPr lang="en-US" sz="2200" dirty="0"/>
              <a:t>keys correctly in the corresponding dimension tables, we say </a:t>
            </a:r>
            <a:r>
              <a:rPr lang="en-US" sz="2200" dirty="0" smtClean="0"/>
              <a:t>that the </a:t>
            </a:r>
            <a:r>
              <a:rPr lang="en-US" sz="2200" dirty="0"/>
              <a:t>tables satisfy </a:t>
            </a:r>
            <a:r>
              <a:rPr lang="en-US" sz="2200" i="1" dirty="0"/>
              <a:t>referential integrity</a:t>
            </a:r>
            <a:r>
              <a:rPr lang="en-US" sz="2200" i="1" dirty="0" smtClean="0"/>
              <a:t>. </a:t>
            </a:r>
          </a:p>
          <a:p>
            <a:r>
              <a:rPr lang="en-US" sz="2200" dirty="0" smtClean="0"/>
              <a:t>The </a:t>
            </a:r>
            <a:r>
              <a:rPr lang="en-US" sz="2200" dirty="0"/>
              <a:t>fact </a:t>
            </a:r>
            <a:r>
              <a:rPr lang="en-US" sz="2200" dirty="0" smtClean="0"/>
              <a:t>table is accessed </a:t>
            </a:r>
            <a:r>
              <a:rPr lang="en-US" sz="2200" dirty="0"/>
              <a:t>via the </a:t>
            </a:r>
            <a:r>
              <a:rPr lang="en-US" sz="2200" dirty="0" smtClean="0"/>
              <a:t>dimension tables </a:t>
            </a:r>
            <a:r>
              <a:rPr lang="en-US" sz="2200" dirty="0"/>
              <a:t>joined to it.</a:t>
            </a:r>
          </a:p>
          <a:p>
            <a:r>
              <a:rPr lang="en-US" sz="2200" dirty="0"/>
              <a:t>The fact table itself generally has its own primary key made up of a subset </a:t>
            </a:r>
            <a:r>
              <a:rPr lang="en-US" sz="2200" dirty="0" smtClean="0"/>
              <a:t>of the </a:t>
            </a:r>
            <a:r>
              <a:rPr lang="en-US" sz="2200" dirty="0"/>
              <a:t>foreign keys. This key is often called a </a:t>
            </a:r>
            <a:r>
              <a:rPr lang="en-US" sz="2200" i="1" dirty="0">
                <a:solidFill>
                  <a:srgbClr val="FF0000"/>
                </a:solidFill>
              </a:rPr>
              <a:t>composite </a:t>
            </a:r>
            <a:r>
              <a:rPr lang="en-US" sz="2200" dirty="0">
                <a:solidFill>
                  <a:srgbClr val="FF0000"/>
                </a:solidFill>
              </a:rPr>
              <a:t>or </a:t>
            </a:r>
            <a:r>
              <a:rPr lang="en-US" sz="2200" i="1" dirty="0">
                <a:solidFill>
                  <a:srgbClr val="FF0000"/>
                </a:solidFill>
              </a:rPr>
              <a:t>concatenated key</a:t>
            </a:r>
            <a:r>
              <a:rPr lang="en-US" sz="2200" i="1" dirty="0" smtClean="0"/>
              <a:t>.</a:t>
            </a:r>
          </a:p>
          <a:p>
            <a:r>
              <a:rPr lang="en-US" b="1" dirty="0"/>
              <a:t>Fact tables express the many-to-many relationships between dimensions in </a:t>
            </a:r>
            <a:r>
              <a:rPr lang="en-US" b="1" dirty="0" smtClean="0"/>
              <a:t>dimensional models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Dimension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78787"/>
            <a:ext cx="7543801" cy="18560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Dimension </a:t>
            </a:r>
            <a:r>
              <a:rPr lang="en-US" dirty="0"/>
              <a:t>tables have many columns </a:t>
            </a:r>
            <a:r>
              <a:rPr lang="en-US" dirty="0" smtClean="0"/>
              <a:t>or attributes</a:t>
            </a:r>
            <a:r>
              <a:rPr lang="en-US" dirty="0"/>
              <a:t>. These attributes describe the rows in the dimension table</a:t>
            </a:r>
            <a:r>
              <a:rPr lang="en-US" dirty="0" smtClean="0"/>
              <a:t>. It is defined with a single PK.</a:t>
            </a:r>
          </a:p>
          <a:p>
            <a:r>
              <a:rPr lang="en-US" dirty="0"/>
              <a:t>Dimension attributes serve as the primary source of query constraints, groupings</a:t>
            </a:r>
            <a:r>
              <a:rPr lang="en-US" dirty="0" smtClean="0"/>
              <a:t>, and </a:t>
            </a:r>
            <a:r>
              <a:rPr lang="en-US" dirty="0"/>
              <a:t>report </a:t>
            </a:r>
            <a:r>
              <a:rPr lang="en-US" dirty="0" smtClean="0"/>
              <a:t>labels.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46" y="2784044"/>
            <a:ext cx="2727554" cy="3496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171" y="3334871"/>
            <a:ext cx="5364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Dimension tables often represent hierarchical relationships in the business.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our </a:t>
            </a:r>
            <a:r>
              <a:rPr lang="en-US" sz="2000" dirty="0"/>
              <a:t>sample product dimension table, products roll up into brands and </a:t>
            </a:r>
            <a:r>
              <a:rPr lang="en-US" sz="2000" dirty="0" smtClean="0"/>
              <a:t>then into </a:t>
            </a:r>
            <a:r>
              <a:rPr lang="en-US" sz="2000" dirty="0"/>
              <a:t>categories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Dimension tables typically are </a:t>
            </a:r>
            <a:r>
              <a:rPr lang="en-US" sz="2000" dirty="0" smtClean="0"/>
              <a:t>highly </a:t>
            </a:r>
            <a:r>
              <a:rPr lang="en-US" sz="2000" i="1" dirty="0" err="1" smtClean="0"/>
              <a:t>denormalized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3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hortonworks.com/wp-content/uploads/2012/05/bigdata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07" y="1582994"/>
            <a:ext cx="72390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44" t="5538" r="5766" b="8513"/>
          <a:stretch/>
        </p:blipFill>
        <p:spPr>
          <a:xfrm>
            <a:off x="2126512" y="1743741"/>
            <a:ext cx="5699051" cy="42317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97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Join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Star Schema: </a:t>
            </a:r>
            <a:r>
              <a:rPr lang="en-US" sz="2200" dirty="0" smtClean="0"/>
              <a:t>The fact </a:t>
            </a:r>
            <a:r>
              <a:rPr lang="en-US" sz="2200" dirty="0"/>
              <a:t>table consisting of numeric measurements is joined to a set of </a:t>
            </a:r>
            <a:r>
              <a:rPr lang="en-US" sz="2200" dirty="0" smtClean="0"/>
              <a:t>dimension tables </a:t>
            </a:r>
            <a:r>
              <a:rPr lang="en-US" sz="2200" dirty="0"/>
              <a:t>filled with descriptive attributes</a:t>
            </a:r>
            <a:r>
              <a:rPr lang="en-US" sz="2200" dirty="0" smtClean="0"/>
              <a:t>.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One can </a:t>
            </a:r>
            <a:r>
              <a:rPr lang="en-US" sz="2200" dirty="0"/>
              <a:t>add </a:t>
            </a:r>
            <a:r>
              <a:rPr lang="en-US" sz="2200" dirty="0" smtClean="0"/>
              <a:t>completely new </a:t>
            </a:r>
            <a:r>
              <a:rPr lang="en-US" sz="2200" dirty="0"/>
              <a:t>dimensions to the schema as long as a single value of </a:t>
            </a:r>
            <a:r>
              <a:rPr lang="en-US" sz="2200" dirty="0" smtClean="0"/>
              <a:t>that dimension </a:t>
            </a:r>
            <a:r>
              <a:rPr lang="en-US" sz="2200" dirty="0"/>
              <a:t>is defined for each existing fact row. </a:t>
            </a:r>
            <a:endParaRPr lang="en-US" sz="2200" dirty="0" smtClean="0"/>
          </a:p>
          <a:p>
            <a:r>
              <a:rPr lang="en-US" sz="2200" dirty="0" smtClean="0"/>
              <a:t>Likewise</a:t>
            </a:r>
            <a:r>
              <a:rPr lang="en-US" sz="2200" dirty="0"/>
              <a:t>, </a:t>
            </a:r>
            <a:r>
              <a:rPr lang="en-US" sz="2200" dirty="0" smtClean="0"/>
              <a:t>one </a:t>
            </a:r>
            <a:r>
              <a:rPr lang="en-US" sz="2200" dirty="0"/>
              <a:t>can add </a:t>
            </a:r>
            <a:r>
              <a:rPr lang="en-US" sz="2200" dirty="0" smtClean="0"/>
              <a:t>new facts </a:t>
            </a:r>
            <a:r>
              <a:rPr lang="en-US" sz="2200" dirty="0"/>
              <a:t>to the fact </a:t>
            </a:r>
            <a:r>
              <a:rPr lang="en-US" sz="2200" dirty="0" smtClean="0"/>
              <a:t>table. 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1929073" y="2571271"/>
            <a:ext cx="6618668" cy="17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880" y="286608"/>
            <a:ext cx="6633653" cy="50117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Star Schema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2130510" y="964162"/>
            <a:ext cx="6215794" cy="46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458912" y="59532"/>
            <a:ext cx="6683375" cy="1281113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DW Structure: Star Schema</a:t>
            </a:r>
            <a:br>
              <a:rPr lang="en-US" altLang="en-US" sz="3200" dirty="0" smtClean="0"/>
            </a:br>
            <a:r>
              <a:rPr lang="en-US" altLang="en-US" sz="3200" dirty="0" smtClean="0"/>
              <a:t>(a.k.a. Dimensional Modeling)</a:t>
            </a:r>
          </a:p>
        </p:txBody>
      </p:sp>
      <p:pic>
        <p:nvPicPr>
          <p:cNvPr id="33795" name="tab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9550"/>
            <a:ext cx="54800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tabl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1588"/>
            <a:ext cx="235902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tabl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71588"/>
            <a:ext cx="235267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Elbow Connector 6"/>
          <p:cNvCxnSpPr/>
          <p:nvPr/>
        </p:nvCxnSpPr>
        <p:spPr>
          <a:xfrm rot="16200000" flipH="1">
            <a:off x="1257300" y="2330450"/>
            <a:ext cx="762000" cy="68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tabl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16550"/>
            <a:ext cx="235267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Elbow Connector 8"/>
          <p:cNvCxnSpPr/>
          <p:nvPr/>
        </p:nvCxnSpPr>
        <p:spPr>
          <a:xfrm rot="5400000">
            <a:off x="1524000" y="3968750"/>
            <a:ext cx="1524000" cy="1371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01" name="tabl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6550"/>
            <a:ext cx="26574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Elbow Connector 10"/>
          <p:cNvCxnSpPr/>
          <p:nvPr/>
        </p:nvCxnSpPr>
        <p:spPr>
          <a:xfrm rot="16200000" flipH="1">
            <a:off x="4381500" y="4235450"/>
            <a:ext cx="1371600" cy="8382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5400000">
            <a:off x="4076700" y="1720850"/>
            <a:ext cx="1447800" cy="13716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Schema – Auto 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30" y="1582992"/>
            <a:ext cx="5830186" cy="488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85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5152" y="1895168"/>
            <a:ext cx="2495550" cy="430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Wingdings 3" charset="2"/>
              <a:buChar char="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smtClean="0"/>
              <a:t>  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73365" y="3381068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730102" y="1514168"/>
            <a:ext cx="1819275" cy="2163763"/>
            <a:chOff x="277" y="1164"/>
            <a:chExt cx="1133" cy="1341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421"/>
              <a:ext cx="1133" cy="1084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time_key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day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day_of_the_week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month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quarter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7" y="1164"/>
              <a:ext cx="401" cy="252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>
                  <a:latin typeface="Times New Roman" panose="02020603050405020304" pitchFamily="18" charset="0"/>
                </a:rPr>
                <a:t>time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029302" y="4085918"/>
            <a:ext cx="1831975" cy="1884363"/>
            <a:chOff x="684" y="2196"/>
            <a:chExt cx="1140" cy="1168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450"/>
              <a:ext cx="1140" cy="91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location_key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street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city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state_or_province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84" y="2196"/>
              <a:ext cx="630" cy="25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>
                  <a:latin typeface="Times New Roman" panose="02020603050405020304" pitchFamily="18" charset="0"/>
                </a:rPr>
                <a:t>location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876527" y="2498418"/>
            <a:ext cx="1860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Sales Fact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973365" y="2915931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006702" y="2961968"/>
            <a:ext cx="2057400" cy="396875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000">
                <a:latin typeface="Times New Roman" panose="02020603050405020304" pitchFamily="18" charset="0"/>
              </a:rPr>
              <a:t>           time_key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08290" y="3411231"/>
            <a:ext cx="2016125" cy="3968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              item_key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973365" y="3846206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08290" y="3857318"/>
            <a:ext cx="2066925" cy="396875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           branch_key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73365" y="4309756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006702" y="4333568"/>
            <a:ext cx="2065338" cy="3968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         location_key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973365" y="4774893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008290" y="4825693"/>
            <a:ext cx="1987550" cy="396875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            units_sold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973365" y="5240031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008290" y="5270193"/>
            <a:ext cx="1993900" cy="396875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         dollars_sold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973365" y="5705168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989240" y="5716281"/>
            <a:ext cx="1995487" cy="396875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</a:rPr>
              <a:t>             avg_sales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482702" y="6124268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Measures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3197077" y="5000318"/>
            <a:ext cx="769938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3178027" y="5543243"/>
            <a:ext cx="788988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V="1">
            <a:off x="3178027" y="5911543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>
            <a:off x="2754165" y="4168468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H="1" flipV="1">
            <a:off x="2558902" y="2733368"/>
            <a:ext cx="1446213" cy="485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6005365" y="4574868"/>
            <a:ext cx="1039812" cy="38735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6005365" y="2928631"/>
            <a:ext cx="1077912" cy="677862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7035652" y="1818968"/>
            <a:ext cx="1438275" cy="1925638"/>
            <a:chOff x="3796" y="983"/>
            <a:chExt cx="896" cy="1194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796" y="1262"/>
              <a:ext cx="896" cy="91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item_key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item_name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brand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type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supplier_type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3926" y="983"/>
              <a:ext cx="457" cy="289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item</a:t>
              </a: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1263502" y="4104968"/>
            <a:ext cx="1509713" cy="1393825"/>
            <a:chOff x="3844" y="2426"/>
            <a:chExt cx="939" cy="864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896" y="2716"/>
              <a:ext cx="887" cy="57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branch_key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branch_name</a:t>
              </a:r>
            </a:p>
            <a:p>
              <a:r>
                <a:rPr lang="en-US" altLang="en-US" sz="1800">
                  <a:latin typeface="Times New Roman" panose="02020603050405020304" pitchFamily="18" charset="0"/>
                </a:rPr>
                <a:t>branch_type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3844" y="2426"/>
              <a:ext cx="637" cy="289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93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4" y="2319111"/>
            <a:ext cx="6591985" cy="1468800"/>
          </a:xfrm>
        </p:spPr>
        <p:txBody>
          <a:bodyPr/>
          <a:lstStyle/>
          <a:p>
            <a:r>
              <a:rPr lang="en-IN" b="1" dirty="0"/>
              <a:t>Data Mining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913500"/>
          </a:xfrm>
        </p:spPr>
        <p:txBody>
          <a:bodyPr>
            <a:normAutofit fontScale="85000" lnSpcReduction="10000"/>
          </a:bodyPr>
          <a:lstStyle/>
          <a:p>
            <a:pPr fontAlgn="ctr"/>
            <a:r>
              <a:rPr lang="en-US" altLang="en-US" dirty="0"/>
              <a:t>Understand the concept of Data Mining</a:t>
            </a:r>
          </a:p>
          <a:p>
            <a:pPr fontAlgn="ctr"/>
            <a:r>
              <a:rPr lang="en-US" altLang="en-US" dirty="0"/>
              <a:t>Understand the process of gathering, selecting, cleansing, and otherwise preparing the data for mining</a:t>
            </a:r>
          </a:p>
          <a:p>
            <a:pPr fontAlgn="ctr"/>
            <a:r>
              <a:rPr lang="en-US" altLang="en-US" dirty="0"/>
              <a:t>Understand the outputs of data mining</a:t>
            </a:r>
          </a:p>
          <a:p>
            <a:pPr fontAlgn="ctr"/>
            <a:r>
              <a:rPr lang="en-US" altLang="en-US" dirty="0"/>
              <a:t>Learn to evaluate the effectiveness of various data mining models</a:t>
            </a:r>
          </a:p>
          <a:p>
            <a:pPr fontAlgn="ctr"/>
            <a:r>
              <a:rPr lang="en-US" altLang="en-US" dirty="0"/>
              <a:t>Understand the CRISP-DM data mining process</a:t>
            </a:r>
          </a:p>
          <a:p>
            <a:pPr fontAlgn="ctr"/>
            <a:r>
              <a:rPr lang="en-US" altLang="en-US" dirty="0"/>
              <a:t>Understand at a high level the range of data mining techniques, and where they are most valuable. </a:t>
            </a:r>
          </a:p>
          <a:p>
            <a:pPr fontAlgn="ctr"/>
            <a:r>
              <a:rPr lang="en-US" altLang="en-US" dirty="0"/>
              <a:t>Appreciate the wide range of toolsets available for data mining, and their respective strengths</a:t>
            </a:r>
          </a:p>
          <a:p>
            <a:pPr fontAlgn="ctr"/>
            <a:r>
              <a:rPr lang="en-US" altLang="en-US" dirty="0"/>
              <a:t>Become sensitive to the best practices, mistakes, and myths of data mining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0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998560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Data mining is the art and science of discovering knowledge, insights and patterns in data.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Predicting winning chances of a sports team 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Identifying friends and foes in warfare  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Forecasting rainfall patterns in a country or region</a:t>
            </a:r>
          </a:p>
          <a:p>
            <a:pPr>
              <a:spcBef>
                <a:spcPts val="2400"/>
              </a:spcBef>
            </a:pPr>
            <a:r>
              <a:rPr lang="en-US" altLang="en-US" dirty="0"/>
              <a:t>Patterns must be valid, novel, potentially useful, understandable</a:t>
            </a:r>
          </a:p>
          <a:p>
            <a:pPr lvl="1"/>
            <a:r>
              <a:rPr lang="en-US" altLang="en-US" sz="1800" dirty="0"/>
              <a:t>E.g. “customers who buy </a:t>
            </a:r>
            <a:r>
              <a:rPr lang="en-US" altLang="en-US" sz="1800" i="1" dirty="0"/>
              <a:t>cheese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milk</a:t>
            </a:r>
            <a:r>
              <a:rPr lang="en-US" altLang="en-US" sz="1800" dirty="0"/>
              <a:t> also buy </a:t>
            </a:r>
            <a:r>
              <a:rPr lang="en-US" altLang="en-US" sz="1800" i="1" dirty="0"/>
              <a:t>bread</a:t>
            </a:r>
            <a:r>
              <a:rPr lang="en-US" altLang="en-US" sz="1800" dirty="0"/>
              <a:t>  90% of the time</a:t>
            </a:r>
            <a:r>
              <a:rPr lang="en-US" altLang="en-US" sz="1800" dirty="0" smtClean="0"/>
              <a:t>”</a:t>
            </a:r>
          </a:p>
          <a:p>
            <a:pPr lvl="1"/>
            <a:r>
              <a:rPr lang="en-US" altLang="en-US" sz="1800" dirty="0"/>
              <a:t>Similarly, “people with </a:t>
            </a:r>
            <a:r>
              <a:rPr lang="en-US" altLang="en-US" sz="1800" dirty="0" smtClean="0"/>
              <a:t>blood pressure </a:t>
            </a:r>
            <a:r>
              <a:rPr lang="en-US" altLang="en-US" sz="1800" dirty="0"/>
              <a:t>greater than 160 and an age greater than 65 were at a high risk </a:t>
            </a:r>
            <a:r>
              <a:rPr lang="en-US" altLang="en-US" sz="1800" dirty="0" smtClean="0"/>
              <a:t>of dying </a:t>
            </a:r>
            <a:r>
              <a:rPr lang="en-US" altLang="en-US" sz="1800" dirty="0"/>
              <a:t>from a heart stroke” is of great diagnostic value for doctors, who </a:t>
            </a:r>
            <a:r>
              <a:rPr lang="en-US" altLang="en-US" sz="1800" dirty="0" smtClean="0"/>
              <a:t>can then </a:t>
            </a:r>
            <a:r>
              <a:rPr lang="en-US" altLang="en-US" sz="1800" dirty="0"/>
              <a:t>focus on treating such patients with urgent care and great sensitivity.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dirty="0"/>
              <a:t>Data mining (knowledge discovery from data) </a:t>
            </a:r>
          </a:p>
          <a:p>
            <a:pPr lvl="1"/>
            <a:r>
              <a:rPr lang="en-US" altLang="en-US" dirty="0"/>
              <a:t>Extraction of interesting </a:t>
            </a:r>
            <a:r>
              <a:rPr lang="en-US" altLang="en-US" sz="1600" dirty="0"/>
              <a:t>(</a:t>
            </a:r>
            <a:r>
              <a:rPr lang="en-GB" altLang="en-US" u="sng" dirty="0"/>
              <a:t>non-trivial,</a:t>
            </a:r>
            <a:r>
              <a:rPr lang="en-GB" altLang="en-US" dirty="0"/>
              <a:t> </a:t>
            </a:r>
            <a:r>
              <a:rPr lang="en-GB" altLang="en-US" u="sng" dirty="0"/>
              <a:t>implicit</a:t>
            </a:r>
            <a:r>
              <a:rPr lang="en-GB" altLang="en-US" dirty="0"/>
              <a:t>, </a:t>
            </a:r>
            <a:r>
              <a:rPr lang="en-GB" altLang="en-US" u="sng" dirty="0"/>
              <a:t>previously unknown</a:t>
            </a:r>
            <a:r>
              <a:rPr lang="en-GB" altLang="en-US" dirty="0"/>
              <a:t> and </a:t>
            </a:r>
            <a:r>
              <a:rPr lang="en-GB" altLang="en-US" u="sng" dirty="0"/>
              <a:t>potentially useful)</a:t>
            </a:r>
            <a:r>
              <a:rPr lang="en-GB" altLang="en-US" sz="2800" dirty="0"/>
              <a:t> </a:t>
            </a:r>
            <a:r>
              <a:rPr lang="en-GB" altLang="en-US" dirty="0"/>
              <a:t>patterns or knowledge from huge amount of data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Data mining: a misnomer?</a:t>
            </a:r>
            <a:endParaRPr lang="en-GB" altLang="en-US" sz="1600" dirty="0"/>
          </a:p>
          <a:p>
            <a:pPr>
              <a:lnSpc>
                <a:spcPct val="110000"/>
              </a:lnSpc>
            </a:pPr>
            <a:r>
              <a:rPr lang="en-US" altLang="en-US" dirty="0"/>
              <a:t>Alternative names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Watch out: Is everything “data mining”? 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Simple search and query processing   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(Deductive) expert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0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://image.slidesharecdn.com/bigdataneha-121218022410-phpapp02/95/slide-8-638.jpg?13561629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" y="0"/>
            <a:ext cx="914400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998560"/>
          </a:xfrm>
        </p:spPr>
        <p:txBody>
          <a:bodyPr>
            <a:normAutofit/>
          </a:bodyPr>
          <a:lstStyle/>
          <a:p>
            <a:r>
              <a:rPr lang="en-US" altLang="en-US" dirty="0"/>
              <a:t>Recognition of hidden value in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800" dirty="0"/>
              <a:t>Field developed to help in science and defense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800" dirty="0"/>
              <a:t>Evolved to help develop competitive advantage in business, fast, and at a global scale</a:t>
            </a:r>
          </a:p>
          <a:p>
            <a:pPr>
              <a:spcBef>
                <a:spcPts val="2400"/>
              </a:spcBef>
            </a:pPr>
            <a:r>
              <a:rPr lang="en-US" altLang="en-US" dirty="0"/>
              <a:t>Ability to effectively gather quality data and efficiently process it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800" dirty="0"/>
              <a:t>Availability of vast amounts of data on customers, vendors, transactions, Web, machines, </a:t>
            </a:r>
            <a:r>
              <a:rPr lang="en-US" altLang="en-US" sz="1800" dirty="0" err="1"/>
              <a:t>etc</a:t>
            </a:r>
            <a:r>
              <a:rPr lang="en-US" altLang="en-US" sz="1800" dirty="0"/>
              <a:t> 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800" dirty="0"/>
              <a:t>Technologies for consolidation and integration of data sources into data warehouses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1800" dirty="0"/>
              <a:t>Exponential increase in computing and storage capabilities, and exponential decrease in costs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Gathering and 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3"/>
            <a:ext cx="6591985" cy="4956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total amount of data in the world is doubling every 18 months. </a:t>
            </a:r>
            <a:endParaRPr lang="en-US" dirty="0" smtClean="0"/>
          </a:p>
          <a:p>
            <a:r>
              <a:rPr lang="en-US" dirty="0" smtClean="0"/>
              <a:t>There is </a:t>
            </a:r>
            <a:r>
              <a:rPr lang="en-US" dirty="0"/>
              <a:t>an ever-growing avalanche of data coming with higher velocity, volume</a:t>
            </a:r>
            <a:r>
              <a:rPr lang="en-US" dirty="0" smtClean="0"/>
              <a:t>, and </a:t>
            </a:r>
            <a:r>
              <a:rPr lang="en-US" dirty="0"/>
              <a:t>variety. One has to quickly use it or lose it</a:t>
            </a:r>
            <a:r>
              <a:rPr lang="en-US" dirty="0" smtClean="0"/>
              <a:t>.</a:t>
            </a:r>
          </a:p>
          <a:p>
            <a:r>
              <a:rPr lang="en-US" dirty="0"/>
              <a:t>To learn from data, one needs to effectively gather quality data, </a:t>
            </a:r>
            <a:r>
              <a:rPr lang="en-US" dirty="0" smtClean="0"/>
              <a:t>clean and </a:t>
            </a:r>
            <a:r>
              <a:rPr lang="en-US" dirty="0"/>
              <a:t>organize it, and then efficiently process it. </a:t>
            </a:r>
          </a:p>
          <a:p>
            <a:r>
              <a:rPr lang="en-US" dirty="0" smtClean="0"/>
              <a:t>Enterprise Data Model </a:t>
            </a:r>
            <a:r>
              <a:rPr lang="en-US" dirty="0"/>
              <a:t>(EDM</a:t>
            </a:r>
            <a:r>
              <a:rPr lang="en-US" dirty="0" smtClean="0"/>
              <a:t>) - is </a:t>
            </a:r>
            <a:r>
              <a:rPr lang="en-US" dirty="0"/>
              <a:t>a unified, high-level model of all the data stored in an </a:t>
            </a:r>
            <a:r>
              <a:rPr lang="en-US" dirty="0" smtClean="0"/>
              <a:t>organization’s databases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Gathering and curating data takes time and effort, particularly </a:t>
            </a:r>
            <a:r>
              <a:rPr lang="en-US" dirty="0" smtClean="0"/>
              <a:t>when it </a:t>
            </a:r>
            <a:r>
              <a:rPr lang="en-US" dirty="0"/>
              <a:t>is unstructured or </a:t>
            </a:r>
            <a:r>
              <a:rPr lang="en-US" dirty="0" err="1"/>
              <a:t>semistructured</a:t>
            </a:r>
            <a:r>
              <a:rPr lang="en-US" dirty="0"/>
              <a:t>. Unstructured data can come in </a:t>
            </a:r>
            <a:r>
              <a:rPr lang="en-US" dirty="0" smtClean="0"/>
              <a:t>many forms </a:t>
            </a:r>
            <a:r>
              <a:rPr lang="en-US" dirty="0"/>
              <a:t>like databases, blogs, images, videos, and chats.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733647" y="283105"/>
            <a:ext cx="7800753" cy="89005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Knowledge Discovery (KDD) Process</a:t>
            </a:r>
          </a:p>
        </p:txBody>
      </p:sp>
      <p:sp>
        <p:nvSpPr>
          <p:cNvPr id="1229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942415" y="1173163"/>
            <a:ext cx="6591985" cy="4699820"/>
          </a:xfrm>
        </p:spPr>
        <p:txBody>
          <a:bodyPr/>
          <a:lstStyle/>
          <a:p>
            <a:pPr lvl="1"/>
            <a:endParaRPr lang="en-US" altLang="en-US" dirty="0" smtClean="0"/>
          </a:p>
        </p:txBody>
      </p:sp>
      <p:sp>
        <p:nvSpPr>
          <p:cNvPr id="12295" name="Line 2052"/>
          <p:cNvSpPr>
            <a:spLocks noChangeShapeType="1"/>
          </p:cNvSpPr>
          <p:nvPr/>
        </p:nvSpPr>
        <p:spPr bwMode="auto">
          <a:xfrm flipV="1">
            <a:off x="1219200" y="469557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Line 2053"/>
          <p:cNvSpPr>
            <a:spLocks noChangeShapeType="1"/>
          </p:cNvSpPr>
          <p:nvPr/>
        </p:nvSpPr>
        <p:spPr bwMode="auto">
          <a:xfrm flipV="1">
            <a:off x="6781800" y="119037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Line 2054"/>
          <p:cNvSpPr>
            <a:spLocks noChangeShapeType="1"/>
          </p:cNvSpPr>
          <p:nvPr/>
        </p:nvSpPr>
        <p:spPr bwMode="auto">
          <a:xfrm flipV="1">
            <a:off x="5105400" y="225717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Line 2055"/>
          <p:cNvSpPr>
            <a:spLocks noChangeShapeType="1"/>
          </p:cNvSpPr>
          <p:nvPr/>
        </p:nvSpPr>
        <p:spPr bwMode="auto">
          <a:xfrm flipV="1">
            <a:off x="3276600" y="332397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Oval 2056"/>
          <p:cNvSpPr>
            <a:spLocks noChangeArrowheads="1"/>
          </p:cNvSpPr>
          <p:nvPr/>
        </p:nvSpPr>
        <p:spPr bwMode="auto">
          <a:xfrm>
            <a:off x="228600" y="515277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0" name="Rectangle 2057"/>
          <p:cNvSpPr>
            <a:spLocks noChangeArrowheads="1"/>
          </p:cNvSpPr>
          <p:nvPr/>
        </p:nvSpPr>
        <p:spPr bwMode="auto">
          <a:xfrm>
            <a:off x="228600" y="522897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1" name="Oval 2058"/>
          <p:cNvSpPr>
            <a:spLocks noChangeArrowheads="1"/>
          </p:cNvSpPr>
          <p:nvPr/>
        </p:nvSpPr>
        <p:spPr bwMode="auto">
          <a:xfrm>
            <a:off x="228600" y="553377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2" name="Oval 2059"/>
          <p:cNvSpPr>
            <a:spLocks noChangeArrowheads="1"/>
          </p:cNvSpPr>
          <p:nvPr/>
        </p:nvSpPr>
        <p:spPr bwMode="auto">
          <a:xfrm>
            <a:off x="609600" y="553377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3" name="Rectangle 2060"/>
          <p:cNvSpPr>
            <a:spLocks noChangeArrowheads="1"/>
          </p:cNvSpPr>
          <p:nvPr/>
        </p:nvSpPr>
        <p:spPr bwMode="auto">
          <a:xfrm>
            <a:off x="609600" y="560997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4" name="Oval 2061"/>
          <p:cNvSpPr>
            <a:spLocks noChangeArrowheads="1"/>
          </p:cNvSpPr>
          <p:nvPr/>
        </p:nvSpPr>
        <p:spPr bwMode="auto">
          <a:xfrm>
            <a:off x="609600" y="591477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5" name="Oval 2062"/>
          <p:cNvSpPr>
            <a:spLocks noChangeArrowheads="1"/>
          </p:cNvSpPr>
          <p:nvPr/>
        </p:nvSpPr>
        <p:spPr bwMode="auto">
          <a:xfrm>
            <a:off x="1295400" y="530517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6" name="Rectangle 2063"/>
          <p:cNvSpPr>
            <a:spLocks noChangeArrowheads="1"/>
          </p:cNvSpPr>
          <p:nvPr/>
        </p:nvSpPr>
        <p:spPr bwMode="auto">
          <a:xfrm>
            <a:off x="1295400" y="5381370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7" name="Oval 2064"/>
          <p:cNvSpPr>
            <a:spLocks noChangeArrowheads="1"/>
          </p:cNvSpPr>
          <p:nvPr/>
        </p:nvSpPr>
        <p:spPr bwMode="auto">
          <a:xfrm>
            <a:off x="1295400" y="5686170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08" name="Text Box 2065"/>
          <p:cNvSpPr txBox="1">
            <a:spLocks noChangeArrowheads="1"/>
          </p:cNvSpPr>
          <p:nvPr/>
        </p:nvSpPr>
        <p:spPr bwMode="auto">
          <a:xfrm>
            <a:off x="304800" y="4466970"/>
            <a:ext cx="1743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Data Cleaning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2309" name="Text Box 2066"/>
          <p:cNvSpPr txBox="1">
            <a:spLocks noChangeArrowheads="1"/>
          </p:cNvSpPr>
          <p:nvPr/>
        </p:nvSpPr>
        <p:spPr bwMode="auto">
          <a:xfrm>
            <a:off x="1600200" y="5000370"/>
            <a:ext cx="1995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Data Integration</a:t>
            </a:r>
            <a:endParaRPr lang="en-US" altLang="en-US" sz="1800">
              <a:latin typeface="Times New Roman" panose="02020603050405020304" pitchFamily="18" charset="0"/>
            </a:endParaRPr>
          </a:p>
        </p:txBody>
      </p:sp>
      <p:sp>
        <p:nvSpPr>
          <p:cNvPr id="12310" name="Text Box 2067"/>
          <p:cNvSpPr txBox="1">
            <a:spLocks noChangeArrowheads="1"/>
          </p:cNvSpPr>
          <p:nvPr/>
        </p:nvSpPr>
        <p:spPr bwMode="auto">
          <a:xfrm>
            <a:off x="1371600" y="583857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99"/>
                </a:solidFill>
                <a:latin typeface="Times New Roman" panose="02020603050405020304" pitchFamily="18" charset="0"/>
              </a:rPr>
              <a:t>Databases</a:t>
            </a:r>
          </a:p>
        </p:txBody>
      </p:sp>
      <p:sp>
        <p:nvSpPr>
          <p:cNvPr id="12311" name="Text Box 2068"/>
          <p:cNvSpPr txBox="1">
            <a:spLocks noChangeArrowheads="1"/>
          </p:cNvSpPr>
          <p:nvPr/>
        </p:nvSpPr>
        <p:spPr bwMode="auto">
          <a:xfrm>
            <a:off x="1066800" y="3704970"/>
            <a:ext cx="1997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99"/>
                </a:solidFill>
                <a:latin typeface="Times New Roman" panose="02020603050405020304" pitchFamily="18" charset="0"/>
              </a:rPr>
              <a:t>Data Warehouse</a:t>
            </a:r>
          </a:p>
        </p:txBody>
      </p:sp>
      <p:sp>
        <p:nvSpPr>
          <p:cNvPr id="12312" name="Rectangle 2069"/>
          <p:cNvSpPr>
            <a:spLocks noChangeArrowheads="1"/>
          </p:cNvSpPr>
          <p:nvPr/>
        </p:nvSpPr>
        <p:spPr bwMode="auto">
          <a:xfrm>
            <a:off x="2362200" y="4162170"/>
            <a:ext cx="685800" cy="685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3" name="Rectangle 2070"/>
          <p:cNvSpPr>
            <a:spLocks noChangeArrowheads="1"/>
          </p:cNvSpPr>
          <p:nvPr/>
        </p:nvSpPr>
        <p:spPr bwMode="auto">
          <a:xfrm>
            <a:off x="4419600" y="3019170"/>
            <a:ext cx="457200" cy="4572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4" name="Rectangle 2071"/>
          <p:cNvSpPr>
            <a:spLocks noChangeArrowheads="1"/>
          </p:cNvSpPr>
          <p:nvPr/>
        </p:nvSpPr>
        <p:spPr bwMode="auto">
          <a:xfrm>
            <a:off x="6477000" y="1571370"/>
            <a:ext cx="76200" cy="6096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5" name="Rectangle 2072"/>
          <p:cNvSpPr>
            <a:spLocks noChangeArrowheads="1"/>
          </p:cNvSpPr>
          <p:nvPr/>
        </p:nvSpPr>
        <p:spPr bwMode="auto">
          <a:xfrm>
            <a:off x="6553200" y="1799970"/>
            <a:ext cx="76200" cy="381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6" name="Rectangle 2073"/>
          <p:cNvSpPr>
            <a:spLocks noChangeArrowheads="1"/>
          </p:cNvSpPr>
          <p:nvPr/>
        </p:nvSpPr>
        <p:spPr bwMode="auto">
          <a:xfrm>
            <a:off x="6400800" y="1723770"/>
            <a:ext cx="76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7" name="Rectangle 2074"/>
          <p:cNvSpPr>
            <a:spLocks noChangeArrowheads="1"/>
          </p:cNvSpPr>
          <p:nvPr/>
        </p:nvSpPr>
        <p:spPr bwMode="auto">
          <a:xfrm>
            <a:off x="6629400" y="1952370"/>
            <a:ext cx="762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8" name="Rectangle 2075"/>
          <p:cNvSpPr>
            <a:spLocks noChangeArrowheads="1"/>
          </p:cNvSpPr>
          <p:nvPr/>
        </p:nvSpPr>
        <p:spPr bwMode="auto">
          <a:xfrm>
            <a:off x="6172200" y="2180970"/>
            <a:ext cx="685800" cy="76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19" name="Rectangle 2076"/>
          <p:cNvSpPr>
            <a:spLocks noChangeArrowheads="1"/>
          </p:cNvSpPr>
          <p:nvPr/>
        </p:nvSpPr>
        <p:spPr bwMode="auto">
          <a:xfrm>
            <a:off x="6248400" y="1952370"/>
            <a:ext cx="152400" cy="228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12320" name="WordArt 2077"/>
          <p:cNvSpPr>
            <a:spLocks noChangeArrowheads="1" noChangeShapeType="1" noTextEdit="1"/>
          </p:cNvSpPr>
          <p:nvPr/>
        </p:nvSpPr>
        <p:spPr bwMode="auto">
          <a:xfrm>
            <a:off x="7086600" y="580770"/>
            <a:ext cx="1743075" cy="6127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8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Knowledge</a:t>
            </a:r>
          </a:p>
        </p:txBody>
      </p:sp>
      <p:sp>
        <p:nvSpPr>
          <p:cNvPr id="12321" name="Text Box 2078"/>
          <p:cNvSpPr txBox="1">
            <a:spLocks noChangeArrowheads="1"/>
          </p:cNvSpPr>
          <p:nvPr/>
        </p:nvSpPr>
        <p:spPr bwMode="auto">
          <a:xfrm>
            <a:off x="2514600" y="2866770"/>
            <a:ext cx="2278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99"/>
                </a:solidFill>
                <a:latin typeface="Times New Roman" panose="02020603050405020304" pitchFamily="18" charset="0"/>
              </a:rPr>
              <a:t>Task-relevant Data</a:t>
            </a:r>
          </a:p>
        </p:txBody>
      </p:sp>
      <p:sp>
        <p:nvSpPr>
          <p:cNvPr id="12322" name="Text Box 2079"/>
          <p:cNvSpPr txBox="1">
            <a:spLocks noChangeArrowheads="1"/>
          </p:cNvSpPr>
          <p:nvPr/>
        </p:nvSpPr>
        <p:spPr bwMode="auto">
          <a:xfrm>
            <a:off x="3641725" y="3643058"/>
            <a:ext cx="1155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Selection</a:t>
            </a:r>
          </a:p>
        </p:txBody>
      </p:sp>
      <p:sp>
        <p:nvSpPr>
          <p:cNvPr id="12323" name="Text Box 2080"/>
          <p:cNvSpPr txBox="1">
            <a:spLocks noChangeArrowheads="1"/>
          </p:cNvSpPr>
          <p:nvPr/>
        </p:nvSpPr>
        <p:spPr bwMode="auto">
          <a:xfrm>
            <a:off x="4267200" y="2180970"/>
            <a:ext cx="1558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hlink"/>
                </a:solidFill>
                <a:latin typeface="Times New Roman" panose="02020603050405020304" pitchFamily="18" charset="0"/>
              </a:rPr>
              <a:t>Data Mining</a:t>
            </a:r>
          </a:p>
        </p:txBody>
      </p:sp>
      <p:sp>
        <p:nvSpPr>
          <p:cNvPr id="12324" name="Text Box 2081"/>
          <p:cNvSpPr txBox="1">
            <a:spLocks noChangeArrowheads="1"/>
          </p:cNvSpPr>
          <p:nvPr/>
        </p:nvSpPr>
        <p:spPr bwMode="auto">
          <a:xfrm>
            <a:off x="5257800" y="1266570"/>
            <a:ext cx="2249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Pattern Evaluation</a:t>
            </a:r>
          </a:p>
        </p:txBody>
      </p:sp>
      <p:sp>
        <p:nvSpPr>
          <p:cNvPr id="12325" name="Line 2082"/>
          <p:cNvSpPr>
            <a:spLocks noChangeShapeType="1"/>
          </p:cNvSpPr>
          <p:nvPr/>
        </p:nvSpPr>
        <p:spPr bwMode="auto">
          <a:xfrm>
            <a:off x="5638800" y="271437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6" name="Line 2083"/>
          <p:cNvSpPr>
            <a:spLocks noChangeShapeType="1"/>
          </p:cNvSpPr>
          <p:nvPr/>
        </p:nvSpPr>
        <p:spPr bwMode="auto">
          <a:xfrm>
            <a:off x="7315200" y="1647570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7" name="Line 2084"/>
          <p:cNvSpPr>
            <a:spLocks noChangeShapeType="1"/>
          </p:cNvSpPr>
          <p:nvPr/>
        </p:nvSpPr>
        <p:spPr bwMode="auto">
          <a:xfrm flipH="1">
            <a:off x="3962400" y="4847970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Line 2085"/>
          <p:cNvSpPr>
            <a:spLocks noChangeShapeType="1"/>
          </p:cNvSpPr>
          <p:nvPr/>
        </p:nvSpPr>
        <p:spPr bwMode="auto">
          <a:xfrm flipV="1">
            <a:off x="3962400" y="393357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9" name="Line 2086"/>
          <p:cNvSpPr>
            <a:spLocks noChangeShapeType="1"/>
          </p:cNvSpPr>
          <p:nvPr/>
        </p:nvSpPr>
        <p:spPr bwMode="auto">
          <a:xfrm>
            <a:off x="7315200" y="484797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0" name="Line 2087"/>
          <p:cNvSpPr>
            <a:spLocks noChangeShapeType="1"/>
          </p:cNvSpPr>
          <p:nvPr/>
        </p:nvSpPr>
        <p:spPr bwMode="auto">
          <a:xfrm flipH="1">
            <a:off x="2286000" y="5686170"/>
            <a:ext cx="5029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1" name="Line 2088"/>
          <p:cNvSpPr>
            <a:spLocks noChangeShapeType="1"/>
          </p:cNvSpPr>
          <p:nvPr/>
        </p:nvSpPr>
        <p:spPr bwMode="auto">
          <a:xfrm flipH="1" flipV="1">
            <a:off x="1905000" y="5000370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2" name="Line 2089"/>
          <p:cNvSpPr>
            <a:spLocks noChangeShapeType="1"/>
          </p:cNvSpPr>
          <p:nvPr/>
        </p:nvSpPr>
        <p:spPr bwMode="auto">
          <a:xfrm>
            <a:off x="2057400" y="500037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33" name="Line 2090"/>
          <p:cNvSpPr>
            <a:spLocks noChangeShapeType="1"/>
          </p:cNvSpPr>
          <p:nvPr/>
        </p:nvSpPr>
        <p:spPr bwMode="auto">
          <a:xfrm flipV="1">
            <a:off x="3657600" y="378117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34" name="TextBox 45"/>
          <p:cNvSpPr txBox="1">
            <a:spLocks noChangeArrowheads="1"/>
          </p:cNvSpPr>
          <p:nvPr/>
        </p:nvSpPr>
        <p:spPr bwMode="auto">
          <a:xfrm>
            <a:off x="6019800" y="2257170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patterns</a:t>
            </a:r>
          </a:p>
        </p:txBody>
      </p:sp>
      <p:sp>
        <p:nvSpPr>
          <p:cNvPr id="47" name="Flowchart: Multidocument 46"/>
          <p:cNvSpPr/>
          <p:nvPr/>
        </p:nvSpPr>
        <p:spPr bwMode="auto">
          <a:xfrm>
            <a:off x="3657600" y="5152770"/>
            <a:ext cx="1219200" cy="457200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Flat files</a:t>
            </a:r>
          </a:p>
        </p:txBody>
      </p:sp>
      <p:cxnSp>
        <p:nvCxnSpPr>
          <p:cNvPr id="12336" name="Straight Arrow Connector 48"/>
          <p:cNvCxnSpPr>
            <a:cxnSpLocks noChangeShapeType="1"/>
            <a:stCxn id="47" idx="0"/>
          </p:cNvCxnSpPr>
          <p:nvPr/>
        </p:nvCxnSpPr>
        <p:spPr bwMode="auto">
          <a:xfrm rot="16200000" flipV="1">
            <a:off x="3471069" y="4272501"/>
            <a:ext cx="533400" cy="12271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1218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Cleansing and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quality of data is critical to the success and value of the data </a:t>
            </a:r>
            <a:r>
              <a:rPr lang="en-US" dirty="0" smtClean="0"/>
              <a:t>mining project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Otherwise</a:t>
            </a:r>
            <a:r>
              <a:rPr lang="en-US" dirty="0"/>
              <a:t>, the situation will be of the kind of garbage in </a:t>
            </a:r>
            <a:r>
              <a:rPr lang="en-US" dirty="0" smtClean="0"/>
              <a:t>and garbage </a:t>
            </a:r>
            <a:r>
              <a:rPr lang="en-US" dirty="0"/>
              <a:t>out (GIGO</a:t>
            </a:r>
            <a:r>
              <a:rPr lang="en-US" dirty="0" smtClean="0"/>
              <a:t>).</a:t>
            </a:r>
          </a:p>
          <a:p>
            <a:r>
              <a:rPr lang="en-US" dirty="0"/>
              <a:t>Duplicate data needs to be </a:t>
            </a:r>
            <a:r>
              <a:rPr lang="en-US" dirty="0" smtClean="0"/>
              <a:t>removed</a:t>
            </a:r>
          </a:p>
          <a:p>
            <a:r>
              <a:rPr lang="en-US" dirty="0"/>
              <a:t>Missing values need to be filled </a:t>
            </a:r>
            <a:r>
              <a:rPr lang="en-US" dirty="0" smtClean="0"/>
              <a:t>in</a:t>
            </a:r>
          </a:p>
          <a:p>
            <a:r>
              <a:rPr lang="en-US" dirty="0"/>
              <a:t>Data elements may need to be transformed from one unit to </a:t>
            </a:r>
            <a:r>
              <a:rPr lang="en-US" dirty="0" smtClean="0"/>
              <a:t>another</a:t>
            </a:r>
          </a:p>
          <a:p>
            <a:r>
              <a:rPr lang="en-US" dirty="0"/>
              <a:t>Continuous values may need to be </a:t>
            </a:r>
            <a:r>
              <a:rPr lang="en-US" dirty="0" smtClean="0"/>
              <a:t>binned</a:t>
            </a:r>
          </a:p>
          <a:p>
            <a:r>
              <a:rPr lang="en-US" dirty="0"/>
              <a:t>Data elements may need to be adjusted to make them </a:t>
            </a:r>
            <a:r>
              <a:rPr lang="en-US" dirty="0" smtClean="0"/>
              <a:t>comparable over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0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 data elements need to be </a:t>
            </a:r>
            <a:r>
              <a:rPr lang="en-US" dirty="0" smtClean="0"/>
              <a:t>removed</a:t>
            </a:r>
          </a:p>
          <a:p>
            <a:r>
              <a:rPr lang="en-US" dirty="0"/>
              <a:t>Data should be brought to the same granularity to ensure comparability</a:t>
            </a:r>
            <a:r>
              <a:rPr lang="en-US" dirty="0" smtClean="0"/>
              <a:t>.</a:t>
            </a:r>
          </a:p>
          <a:p>
            <a:r>
              <a:rPr lang="en-US" dirty="0"/>
              <a:t>Data may need to be selected to increase information </a:t>
            </a:r>
            <a:r>
              <a:rPr lang="en-US" dirty="0" smtClean="0"/>
              <a:t>density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of Data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ecision tree - </a:t>
            </a:r>
            <a:r>
              <a:rPr lang="en-US" dirty="0"/>
              <a:t>can be mapped to business </a:t>
            </a:r>
            <a:r>
              <a:rPr lang="en-US" dirty="0" smtClean="0"/>
              <a:t>rules</a:t>
            </a:r>
          </a:p>
          <a:p>
            <a:r>
              <a:rPr lang="en-US" dirty="0"/>
              <a:t>C</a:t>
            </a:r>
            <a:r>
              <a:rPr lang="en-US" dirty="0" smtClean="0"/>
              <a:t>luster analysis output – population centroid </a:t>
            </a:r>
          </a:p>
          <a:p>
            <a:pPr lvl="1"/>
            <a:r>
              <a:rPr lang="en-US" dirty="0"/>
              <a:t>“middle-aged</a:t>
            </a:r>
            <a:r>
              <a:rPr lang="en-US" dirty="0" smtClean="0"/>
              <a:t>, highly </a:t>
            </a:r>
            <a:r>
              <a:rPr lang="en-US" dirty="0"/>
              <a:t>educated, high-net worth professionals, married with two children</a:t>
            </a:r>
            <a:r>
              <a:rPr lang="en-US" dirty="0" smtClean="0"/>
              <a:t>, living </a:t>
            </a:r>
            <a:r>
              <a:rPr lang="en-US" dirty="0"/>
              <a:t>in the coastal areas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“20-something, </a:t>
            </a:r>
            <a:r>
              <a:rPr lang="en-US" dirty="0" smtClean="0"/>
              <a:t>ivy-league educated, tech </a:t>
            </a:r>
            <a:r>
              <a:rPr lang="en-US" dirty="0"/>
              <a:t>entrepreneurs based in Silicon Valley</a:t>
            </a:r>
            <a:r>
              <a:rPr lang="en-US" dirty="0" smtClean="0"/>
              <a:t>”.</a:t>
            </a:r>
          </a:p>
          <a:p>
            <a:pPr lvl="1"/>
            <a:r>
              <a:rPr lang="en-US" dirty="0"/>
              <a:t>“vehicles more than 20 years old, giving low mileage per gallon, </a:t>
            </a:r>
            <a:r>
              <a:rPr lang="en-US" dirty="0" smtClean="0"/>
              <a:t>which failed </a:t>
            </a:r>
            <a:r>
              <a:rPr lang="en-US" dirty="0"/>
              <a:t>the environmental inspection”.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8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Data Mining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582992"/>
            <a:ext cx="6591985" cy="50091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b="1" dirty="0">
                <a:solidFill>
                  <a:srgbClr val="0070C0"/>
                </a:solidFill>
              </a:rPr>
              <a:t>Supervised learning: </a:t>
            </a:r>
            <a:r>
              <a:rPr lang="en-US" sz="2000" dirty="0"/>
              <a:t>classification is seen as supervised learning from examples.</a:t>
            </a:r>
            <a:r>
              <a:rPr lang="en-US" sz="2000" dirty="0">
                <a:solidFill>
                  <a:srgbClr val="F83F24"/>
                </a:solidFill>
              </a:rPr>
              <a:t> </a:t>
            </a:r>
            <a:endParaRPr lang="en-US" sz="2000" dirty="0"/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/>
              <a:t>Supervision: The data (observations, measurements, etc.) are labeled with pre-defined classes. It is like that a “teacher” gives the classes.</a:t>
            </a:r>
          </a:p>
          <a:p>
            <a:pPr lvl="1">
              <a:spcBef>
                <a:spcPts val="0"/>
              </a:spcBef>
              <a:defRPr/>
            </a:pPr>
            <a:r>
              <a:rPr lang="en-US" sz="1800" dirty="0"/>
              <a:t>Test data are classified into these classes too, and predictive accuracy is checked. </a:t>
            </a:r>
            <a:endParaRPr lang="en-US" sz="1800" dirty="0" smtClean="0"/>
          </a:p>
          <a:p>
            <a:pPr lvl="1">
              <a:spcBef>
                <a:spcPts val="0"/>
              </a:spcBef>
              <a:defRPr/>
            </a:pPr>
            <a:r>
              <a:rPr lang="en-US" sz="1800" dirty="0"/>
              <a:t>A common </a:t>
            </a:r>
            <a:r>
              <a:rPr lang="en-US" sz="1800" dirty="0" smtClean="0"/>
              <a:t>metric for </a:t>
            </a:r>
            <a:r>
              <a:rPr lang="en-US" sz="1800" dirty="0"/>
              <a:t>all of classification techniques is predictive accuracy.</a:t>
            </a:r>
          </a:p>
          <a:p>
            <a:pPr lvl="1">
              <a:spcBef>
                <a:spcPts val="0"/>
              </a:spcBef>
              <a:defRPr/>
            </a:pPr>
            <a:r>
              <a:rPr lang="en-US" sz="1800" dirty="0"/>
              <a:t>Predictive Accuracy </a:t>
            </a:r>
            <a:r>
              <a:rPr lang="en-US" sz="1800" dirty="0" smtClean="0"/>
              <a:t>= </a:t>
            </a:r>
            <a:r>
              <a:rPr lang="en-US" sz="1800" dirty="0"/>
              <a:t>(Correct Predictions) / Total Predictions</a:t>
            </a:r>
          </a:p>
          <a:p>
            <a:pPr>
              <a:spcBef>
                <a:spcPts val="0"/>
              </a:spcBef>
              <a:defRPr/>
            </a:pPr>
            <a:r>
              <a:rPr lang="en-US" sz="2800" b="1" dirty="0" smtClean="0">
                <a:solidFill>
                  <a:srgbClr val="0070C0"/>
                </a:solidFill>
              </a:rPr>
              <a:t>Unsupervised learning: </a:t>
            </a:r>
            <a:r>
              <a:rPr lang="en-US" sz="2000" dirty="0" smtClean="0"/>
              <a:t>e.g. clustering</a:t>
            </a:r>
          </a:p>
          <a:p>
            <a:pPr lvl="1">
              <a:spcBef>
                <a:spcPts val="0"/>
              </a:spcBef>
              <a:defRPr/>
            </a:pPr>
            <a:r>
              <a:rPr lang="en-US" sz="1800" dirty="0" smtClean="0"/>
              <a:t>Class </a:t>
            </a:r>
            <a:r>
              <a:rPr lang="en-US" sz="1800" dirty="0"/>
              <a:t>labels of the data are unknown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800" dirty="0"/>
              <a:t>Given a set of data, the task is to establish the existence of classes or clusters in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35666" y="295919"/>
            <a:ext cx="7432048" cy="89005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Learning Phase: Model Construction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9C561AE-5DE0-4021-84E3-1B895A382876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Classification..... S. NandaGopalan, BIT</a:t>
            </a:r>
            <a:endParaRPr lang="en-US" dirty="0"/>
          </a:p>
        </p:txBody>
      </p:sp>
      <p:grpSp>
        <p:nvGrpSpPr>
          <p:cNvPr id="19462" name="Group 3"/>
          <p:cNvGrpSpPr>
            <a:grpSpLocks/>
          </p:cNvGrpSpPr>
          <p:nvPr/>
        </p:nvGrpSpPr>
        <p:grpSpPr bwMode="auto">
          <a:xfrm>
            <a:off x="1981200" y="1846263"/>
            <a:ext cx="1698625" cy="1506537"/>
            <a:chOff x="1283" y="1118"/>
            <a:chExt cx="1070" cy="949"/>
          </a:xfrm>
        </p:grpSpPr>
        <p:pic>
          <p:nvPicPr>
            <p:cNvPr id="19475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6" name="Rectangle 5"/>
            <p:cNvSpPr>
              <a:spLocks noChangeArrowheads="1"/>
            </p:cNvSpPr>
            <p:nvPr/>
          </p:nvSpPr>
          <p:spPr bwMode="auto">
            <a:xfrm>
              <a:off x="1347" y="1427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Training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9463" name="Object 1024"/>
          <p:cNvGraphicFramePr>
            <a:graphicFrameLocks/>
          </p:cNvGraphicFramePr>
          <p:nvPr/>
        </p:nvGraphicFramePr>
        <p:xfrm>
          <a:off x="292100" y="3822700"/>
          <a:ext cx="54102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Worksheet" r:id="rId5" imgW="5267249" imgH="2381402" progId="Excel.Sheet.8">
                  <p:embed/>
                </p:oleObj>
              </mc:Choice>
              <mc:Fallback>
                <p:oleObj name="Worksheet" r:id="rId5" imgW="5267249" imgH="2381402" progId="Excel.Sheet.8">
                  <p:embed/>
                  <p:pic>
                    <p:nvPicPr>
                      <p:cNvPr id="19463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3822700"/>
                        <a:ext cx="5410200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Line 7"/>
          <p:cNvSpPr>
            <a:spLocks noChangeShapeType="1"/>
          </p:cNvSpPr>
          <p:nvPr/>
        </p:nvSpPr>
        <p:spPr bwMode="auto">
          <a:xfrm flipH="1">
            <a:off x="304800" y="3124200"/>
            <a:ext cx="1720850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8"/>
          <p:cNvSpPr>
            <a:spLocks noChangeShapeType="1"/>
          </p:cNvSpPr>
          <p:nvPr/>
        </p:nvSpPr>
        <p:spPr bwMode="auto">
          <a:xfrm>
            <a:off x="3657600" y="3124200"/>
            <a:ext cx="1981200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9"/>
          <p:cNvSpPr>
            <a:spLocks noChangeArrowheads="1"/>
          </p:cNvSpPr>
          <p:nvPr/>
        </p:nvSpPr>
        <p:spPr bwMode="auto">
          <a:xfrm>
            <a:off x="6481763" y="1622425"/>
            <a:ext cx="1870075" cy="8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algn="ctr" eaLnBrk="0" hangingPunct="0">
              <a:defRPr/>
            </a:pPr>
            <a:r>
              <a:rPr lang="en-US" sz="2400">
                <a:latin typeface="Times New Roman" pitchFamily="18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400">
                <a:latin typeface="Times New Roman" pitchFamily="18" charset="0"/>
              </a:rPr>
              <a:t>Algorithms</a:t>
            </a:r>
          </a:p>
        </p:txBody>
      </p:sp>
      <p:sp>
        <p:nvSpPr>
          <p:cNvPr id="19467" name="AutoShape 10"/>
          <p:cNvSpPr>
            <a:spLocks noChangeArrowheads="1"/>
          </p:cNvSpPr>
          <p:nvPr/>
        </p:nvSpPr>
        <p:spPr bwMode="auto">
          <a:xfrm rot="-1140000">
            <a:off x="4235450" y="2074863"/>
            <a:ext cx="1657350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8" name="Rectangle 11"/>
          <p:cNvSpPr>
            <a:spLocks noChangeArrowheads="1"/>
          </p:cNvSpPr>
          <p:nvPr/>
        </p:nvSpPr>
        <p:spPr bwMode="auto">
          <a:xfrm>
            <a:off x="5943600" y="5046663"/>
            <a:ext cx="2971800" cy="120173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IF age = ‘young’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THEN loan_dec = ‘risky’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IF income = ‘high’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THEN loan_dec = ‘safe’ …..</a:t>
            </a:r>
          </a:p>
        </p:txBody>
      </p:sp>
      <p:grpSp>
        <p:nvGrpSpPr>
          <p:cNvPr id="19469" name="Group 12"/>
          <p:cNvGrpSpPr>
            <a:grpSpLocks/>
          </p:cNvGrpSpPr>
          <p:nvPr/>
        </p:nvGrpSpPr>
        <p:grpSpPr bwMode="auto">
          <a:xfrm>
            <a:off x="6478588" y="3203575"/>
            <a:ext cx="1889125" cy="1506538"/>
            <a:chOff x="4081" y="2026"/>
            <a:chExt cx="1190" cy="949"/>
          </a:xfrm>
        </p:grpSpPr>
        <p:pic>
          <p:nvPicPr>
            <p:cNvPr id="19473" name="Picture 1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4" name="Rectangle 14"/>
            <p:cNvSpPr>
              <a:spLocks noChangeArrowheads="1"/>
            </p:cNvSpPr>
            <p:nvPr/>
          </p:nvSpPr>
          <p:spPr bwMode="auto">
            <a:xfrm>
              <a:off x="4245" y="2306"/>
              <a:ext cx="85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Classifier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9470" name="Line 15"/>
          <p:cNvSpPr>
            <a:spLocks noChangeShapeType="1"/>
          </p:cNvSpPr>
          <p:nvPr/>
        </p:nvSpPr>
        <p:spPr bwMode="auto">
          <a:xfrm>
            <a:off x="6627813" y="4572000"/>
            <a:ext cx="46037" cy="457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6"/>
          <p:cNvSpPr>
            <a:spLocks noChangeShapeType="1"/>
          </p:cNvSpPr>
          <p:nvPr/>
        </p:nvSpPr>
        <p:spPr bwMode="auto">
          <a:xfrm flipH="1">
            <a:off x="8153400" y="4572000"/>
            <a:ext cx="63500" cy="485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AutoShape 17"/>
          <p:cNvSpPr>
            <a:spLocks noChangeArrowheads="1"/>
          </p:cNvSpPr>
          <p:nvPr/>
        </p:nvSpPr>
        <p:spPr bwMode="auto">
          <a:xfrm>
            <a:off x="7143750" y="2563813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49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4913" y="368522"/>
            <a:ext cx="7701518" cy="890058"/>
          </a:xfrm>
        </p:spPr>
        <p:txBody>
          <a:bodyPr/>
          <a:lstStyle/>
          <a:p>
            <a:r>
              <a:rPr lang="en-US" altLang="en-US" dirty="0" smtClean="0"/>
              <a:t>Prediction Phase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16845" y="1527123"/>
            <a:ext cx="6591985" cy="4699820"/>
          </a:xfrm>
        </p:spPr>
        <p:txBody>
          <a:bodyPr/>
          <a:lstStyle/>
          <a:p>
            <a:endParaRPr lang="en-US"/>
          </a:p>
        </p:txBody>
      </p:sp>
      <p:grpSp>
        <p:nvGrpSpPr>
          <p:cNvPr id="20486" name="Group 3"/>
          <p:cNvGrpSpPr>
            <a:grpSpLocks/>
          </p:cNvGrpSpPr>
          <p:nvPr/>
        </p:nvGrpSpPr>
        <p:grpSpPr bwMode="auto">
          <a:xfrm>
            <a:off x="4519430" y="1514168"/>
            <a:ext cx="1955800" cy="1506537"/>
            <a:chOff x="2800" y="989"/>
            <a:chExt cx="1232" cy="949"/>
          </a:xfrm>
        </p:grpSpPr>
        <p:pic>
          <p:nvPicPr>
            <p:cNvPr id="20505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6" name="Rectangle 5"/>
            <p:cNvSpPr>
              <a:spLocks noChangeArrowheads="1"/>
            </p:cNvSpPr>
            <p:nvPr/>
          </p:nvSpPr>
          <p:spPr bwMode="auto">
            <a:xfrm>
              <a:off x="2802" y="1296"/>
              <a:ext cx="1230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Classification 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rules</a:t>
              </a:r>
            </a:p>
          </p:txBody>
        </p:sp>
      </p:grpSp>
      <p:grpSp>
        <p:nvGrpSpPr>
          <p:cNvPr id="20487" name="Group 6"/>
          <p:cNvGrpSpPr>
            <a:grpSpLocks/>
          </p:cNvGrpSpPr>
          <p:nvPr/>
        </p:nvGrpSpPr>
        <p:grpSpPr bwMode="auto">
          <a:xfrm>
            <a:off x="2142943" y="2534930"/>
            <a:ext cx="1698625" cy="1506538"/>
            <a:chOff x="1359" y="1723"/>
            <a:chExt cx="1070" cy="949"/>
          </a:xfrm>
        </p:grpSpPr>
        <p:pic>
          <p:nvPicPr>
            <p:cNvPr id="20503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4" name="Rectangle 8"/>
            <p:cNvSpPr>
              <a:spLocks noChangeArrowheads="1"/>
            </p:cNvSpPr>
            <p:nvPr/>
          </p:nvSpPr>
          <p:spPr bwMode="auto">
            <a:xfrm>
              <a:off x="1423" y="2032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Testing</a:t>
              </a:r>
            </a:p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20488" name="Object 10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816832"/>
              </p:ext>
            </p:extLst>
          </p:nvPr>
        </p:nvGraphicFramePr>
        <p:xfrm>
          <a:off x="531630" y="4549468"/>
          <a:ext cx="54483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Worksheet" r:id="rId6" imgW="5372100" imgH="1695602" progId="Excel.Sheet.8">
                  <p:embed/>
                </p:oleObj>
              </mc:Choice>
              <mc:Fallback>
                <p:oleObj name="Worksheet" r:id="rId6" imgW="5372100" imgH="1695602" progId="Excel.Sheet.8">
                  <p:embed/>
                  <p:pic>
                    <p:nvPicPr>
                      <p:cNvPr id="20488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30" y="4549468"/>
                        <a:ext cx="5448300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Line 10"/>
          <p:cNvSpPr>
            <a:spLocks noChangeShapeType="1"/>
          </p:cNvSpPr>
          <p:nvPr/>
        </p:nvSpPr>
        <p:spPr bwMode="auto">
          <a:xfrm flipH="1">
            <a:off x="607830" y="3820805"/>
            <a:ext cx="1538288" cy="7286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Line 11"/>
          <p:cNvSpPr>
            <a:spLocks noChangeShapeType="1"/>
          </p:cNvSpPr>
          <p:nvPr/>
        </p:nvSpPr>
        <p:spPr bwMode="auto">
          <a:xfrm>
            <a:off x="3808230" y="3787468"/>
            <a:ext cx="2057400" cy="762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AutoShape 12"/>
          <p:cNvSpPr>
            <a:spLocks noChangeArrowheads="1"/>
          </p:cNvSpPr>
          <p:nvPr/>
        </p:nvSpPr>
        <p:spPr bwMode="auto">
          <a:xfrm>
            <a:off x="7313430" y="4744730"/>
            <a:ext cx="546100" cy="592138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92" name="Freeform 13"/>
          <p:cNvSpPr>
            <a:spLocks/>
          </p:cNvSpPr>
          <p:nvPr/>
        </p:nvSpPr>
        <p:spPr bwMode="auto">
          <a:xfrm>
            <a:off x="6597468" y="2117418"/>
            <a:ext cx="941387" cy="766762"/>
          </a:xfrm>
          <a:custGeom>
            <a:avLst/>
            <a:gdLst>
              <a:gd name="T0" fmla="*/ 0 w 593"/>
              <a:gd name="T1" fmla="*/ 2147483647 h 483"/>
              <a:gd name="T2" fmla="*/ 2147483647 w 593"/>
              <a:gd name="T3" fmla="*/ 0 h 483"/>
              <a:gd name="T4" fmla="*/ 2147483647 w 593"/>
              <a:gd name="T5" fmla="*/ 2147483647 h 483"/>
              <a:gd name="T6" fmla="*/ 2147483647 w 593"/>
              <a:gd name="T7" fmla="*/ 2147483647 h 483"/>
              <a:gd name="T8" fmla="*/ 2147483647 w 593"/>
              <a:gd name="T9" fmla="*/ 2147483647 h 483"/>
              <a:gd name="T10" fmla="*/ 2147483647 w 593"/>
              <a:gd name="T11" fmla="*/ 2147483647 h 483"/>
              <a:gd name="T12" fmla="*/ 2147483647 w 593"/>
              <a:gd name="T13" fmla="*/ 2147483647 h 483"/>
              <a:gd name="T14" fmla="*/ 2147483647 w 593"/>
              <a:gd name="T15" fmla="*/ 2147483647 h 483"/>
              <a:gd name="T16" fmla="*/ 2147483647 w 593"/>
              <a:gd name="T17" fmla="*/ 2147483647 h 483"/>
              <a:gd name="T18" fmla="*/ 2147483647 w 593"/>
              <a:gd name="T19" fmla="*/ 2147483647 h 483"/>
              <a:gd name="T20" fmla="*/ 0 w 593"/>
              <a:gd name="T21" fmla="*/ 2147483647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0493" name="Group 14"/>
          <p:cNvGrpSpPr>
            <a:grpSpLocks/>
          </p:cNvGrpSpPr>
          <p:nvPr/>
        </p:nvGrpSpPr>
        <p:grpSpPr bwMode="auto">
          <a:xfrm>
            <a:off x="6721293" y="3131830"/>
            <a:ext cx="1781175" cy="815975"/>
            <a:chOff x="4187" y="2008"/>
            <a:chExt cx="1122" cy="514"/>
          </a:xfrm>
        </p:grpSpPr>
        <p:pic>
          <p:nvPicPr>
            <p:cNvPr id="20501" name="Picture 15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2" name="Rectangle 16"/>
            <p:cNvSpPr>
              <a:spLocks noChangeArrowheads="1"/>
            </p:cNvSpPr>
            <p:nvPr/>
          </p:nvSpPr>
          <p:spPr bwMode="auto">
            <a:xfrm>
              <a:off x="4251" y="2180"/>
              <a:ext cx="9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20494" name="Rectangle 17"/>
          <p:cNvSpPr>
            <a:spLocks noChangeArrowheads="1"/>
          </p:cNvSpPr>
          <p:nvPr/>
        </p:nvSpPr>
        <p:spPr bwMode="auto">
          <a:xfrm>
            <a:off x="6014855" y="4211330"/>
            <a:ext cx="3203575" cy="4619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400">
                <a:latin typeface="Times New Roman" panose="02020603050405020304" pitchFamily="18" charset="0"/>
              </a:rPr>
              <a:t>(Jeff, middle_aged, low)</a:t>
            </a:r>
          </a:p>
        </p:txBody>
      </p:sp>
      <p:sp>
        <p:nvSpPr>
          <p:cNvPr id="20495" name="Line 18"/>
          <p:cNvSpPr>
            <a:spLocks noChangeShapeType="1"/>
          </p:cNvSpPr>
          <p:nvPr/>
        </p:nvSpPr>
        <p:spPr bwMode="auto">
          <a:xfrm flipH="1">
            <a:off x="6780030" y="3906530"/>
            <a:ext cx="161925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Line 19"/>
          <p:cNvSpPr>
            <a:spLocks noChangeShapeType="1"/>
          </p:cNvSpPr>
          <p:nvPr/>
        </p:nvSpPr>
        <p:spPr bwMode="auto">
          <a:xfrm>
            <a:off x="8304030" y="3906530"/>
            <a:ext cx="30480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Freeform 20"/>
          <p:cNvSpPr>
            <a:spLocks/>
          </p:cNvSpPr>
          <p:nvPr/>
        </p:nvSpPr>
        <p:spPr bwMode="auto">
          <a:xfrm>
            <a:off x="3435168" y="1976130"/>
            <a:ext cx="901700" cy="593725"/>
          </a:xfrm>
          <a:custGeom>
            <a:avLst/>
            <a:gdLst>
              <a:gd name="T0" fmla="*/ 2147483647 w 568"/>
              <a:gd name="T1" fmla="*/ 2147483647 h 374"/>
              <a:gd name="T2" fmla="*/ 2147483647 w 568"/>
              <a:gd name="T3" fmla="*/ 2147483647 h 374"/>
              <a:gd name="T4" fmla="*/ 2147483647 w 568"/>
              <a:gd name="T5" fmla="*/ 2147483647 h 374"/>
              <a:gd name="T6" fmla="*/ 2147483647 w 568"/>
              <a:gd name="T7" fmla="*/ 2147483647 h 374"/>
              <a:gd name="T8" fmla="*/ 2147483647 w 568"/>
              <a:gd name="T9" fmla="*/ 2147483647 h 374"/>
              <a:gd name="T10" fmla="*/ 0 w 568"/>
              <a:gd name="T11" fmla="*/ 2147483647 h 374"/>
              <a:gd name="T12" fmla="*/ 2147483647 w 568"/>
              <a:gd name="T13" fmla="*/ 2147483647 h 374"/>
              <a:gd name="T14" fmla="*/ 2147483647 w 568"/>
              <a:gd name="T15" fmla="*/ 2147483647 h 374"/>
              <a:gd name="T16" fmla="*/ 2147483647 w 568"/>
              <a:gd name="T17" fmla="*/ 2147483647 h 374"/>
              <a:gd name="T18" fmla="*/ 2147483647 w 568"/>
              <a:gd name="T19" fmla="*/ 0 h 374"/>
              <a:gd name="T20" fmla="*/ 2147483647 w 568"/>
              <a:gd name="T21" fmla="*/ 2147483647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TextBox 25"/>
          <p:cNvSpPr txBox="1">
            <a:spLocks noChangeArrowheads="1"/>
          </p:cNvSpPr>
          <p:nvPr/>
        </p:nvSpPr>
        <p:spPr bwMode="auto">
          <a:xfrm>
            <a:off x="6703830" y="5430530"/>
            <a:ext cx="175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RISKY</a:t>
            </a:r>
          </a:p>
        </p:txBody>
      </p:sp>
      <p:cxnSp>
        <p:nvCxnSpPr>
          <p:cNvPr id="26" name="Elbow Connector 25"/>
          <p:cNvCxnSpPr/>
          <p:nvPr/>
        </p:nvCxnSpPr>
        <p:spPr>
          <a:xfrm rot="5400000" flipH="1" flipV="1">
            <a:off x="-192270" y="3296930"/>
            <a:ext cx="2057400" cy="457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500" name="TextBox 26"/>
          <p:cNvSpPr txBox="1">
            <a:spLocks noChangeArrowheads="1"/>
          </p:cNvSpPr>
          <p:nvPr/>
        </p:nvSpPr>
        <p:spPr bwMode="auto">
          <a:xfrm>
            <a:off x="303030" y="1544330"/>
            <a:ext cx="1600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/>
              <a:t>To test the classifier accuracy</a:t>
            </a:r>
          </a:p>
        </p:txBody>
      </p:sp>
    </p:spTree>
    <p:extLst>
      <p:ext uri="{BB962C8B-B14F-4D97-AF65-F5344CB8AC3E}">
        <p14:creationId xmlns:p14="http://schemas.microsoft.com/office/powerpoint/2010/main" val="26341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09" y="1152908"/>
            <a:ext cx="4173585" cy="27119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E55FB-C8CE-43BD-8EBC-C060BF5D6D85}" type="slidenum">
              <a:rPr lang="en-US" smtClean="0"/>
              <a:t>99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09" y="4675324"/>
            <a:ext cx="4737458" cy="19780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45201" y="4024324"/>
            <a:ext cx="6060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aramondPro-Regular"/>
              </a:rPr>
              <a:t>Predictive Accuracy </a:t>
            </a:r>
            <a:r>
              <a:rPr lang="en-US" dirty="0">
                <a:latin typeface="MathematicalPiLTStd"/>
              </a:rPr>
              <a:t>= </a:t>
            </a:r>
            <a:r>
              <a:rPr lang="en-US" dirty="0">
                <a:latin typeface="AGaramondPro-Regular"/>
              </a:rPr>
              <a:t>(TP </a:t>
            </a:r>
            <a:r>
              <a:rPr lang="en-US" dirty="0">
                <a:latin typeface="MathematicalPiLTStd"/>
              </a:rPr>
              <a:t>+ </a:t>
            </a:r>
            <a:r>
              <a:rPr lang="en-US" dirty="0">
                <a:latin typeface="AGaramondPro-Regular"/>
              </a:rPr>
              <a:t>TN) / (TP </a:t>
            </a:r>
            <a:r>
              <a:rPr lang="en-US" dirty="0">
                <a:latin typeface="MathematicalPiLTStd"/>
              </a:rPr>
              <a:t>+ </a:t>
            </a:r>
            <a:r>
              <a:rPr lang="en-US" dirty="0">
                <a:latin typeface="AGaramondPro-Regular"/>
              </a:rPr>
              <a:t>TN </a:t>
            </a:r>
            <a:r>
              <a:rPr lang="en-US" dirty="0">
                <a:latin typeface="MathematicalPiLTStd"/>
              </a:rPr>
              <a:t>+ </a:t>
            </a:r>
            <a:r>
              <a:rPr lang="en-US" dirty="0">
                <a:latin typeface="AGaramondPro-Regular"/>
              </a:rPr>
              <a:t>FP </a:t>
            </a:r>
            <a:r>
              <a:rPr lang="en-US" dirty="0">
                <a:latin typeface="MathematicalPiLTStd"/>
              </a:rPr>
              <a:t>+ </a:t>
            </a:r>
            <a:r>
              <a:rPr lang="en-US" dirty="0">
                <a:latin typeface="AGaramondPro-Regular"/>
              </a:rPr>
              <a:t>FN).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3809</TotalTime>
  <Words>7369</Words>
  <Application>Microsoft Office PowerPoint</Application>
  <PresentationFormat>On-screen Show (4:3)</PresentationFormat>
  <Paragraphs>1470</Paragraphs>
  <Slides>141</Slides>
  <Notes>139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141</vt:i4>
      </vt:variant>
    </vt:vector>
  </HeadingPairs>
  <TitlesOfParts>
    <vt:vector size="165" baseType="lpstr">
      <vt:lpstr>MS PGothic</vt:lpstr>
      <vt:lpstr>SimSun</vt:lpstr>
      <vt:lpstr>AGaramondPro-Regular</vt:lpstr>
      <vt:lpstr>Arial</vt:lpstr>
      <vt:lpstr>Arial Narrow</vt:lpstr>
      <vt:lpstr>Bahnschrift</vt:lpstr>
      <vt:lpstr>Bahnschrift SemiBold SemiConden</vt:lpstr>
      <vt:lpstr>Book Antiqua</vt:lpstr>
      <vt:lpstr>Calibri</vt:lpstr>
      <vt:lpstr>Century Gothic</vt:lpstr>
      <vt:lpstr>HGｺﾞｼｯｸM</vt:lpstr>
      <vt:lpstr>Impact</vt:lpstr>
      <vt:lpstr>Lora</vt:lpstr>
      <vt:lpstr>MathematicalPiLTStd</vt:lpstr>
      <vt:lpstr>メイリオ</vt:lpstr>
      <vt:lpstr>Sitka Small</vt:lpstr>
      <vt:lpstr>Tahoma</vt:lpstr>
      <vt:lpstr>Times New Roman</vt:lpstr>
      <vt:lpstr>Wingdings</vt:lpstr>
      <vt:lpstr>Wingdings 2</vt:lpstr>
      <vt:lpstr>Wingdings 3</vt:lpstr>
      <vt:lpstr>Wisp</vt:lpstr>
      <vt:lpstr>Document</vt:lpstr>
      <vt:lpstr>Worksheet</vt:lpstr>
      <vt:lpstr>Module - 3</vt:lpstr>
      <vt:lpstr>Syllabus : BDA :15CS82</vt:lpstr>
      <vt:lpstr>Text Book</vt:lpstr>
      <vt:lpstr>Agenda</vt:lpstr>
      <vt:lpstr>Big Data</vt:lpstr>
      <vt:lpstr>What is Big Data?</vt:lpstr>
      <vt:lpstr>Business Issues</vt:lpstr>
      <vt:lpstr>Growth of Big Data</vt:lpstr>
      <vt:lpstr>PowerPoint Presentation</vt:lpstr>
      <vt:lpstr>Innovation</vt:lpstr>
      <vt:lpstr>Module Overview</vt:lpstr>
      <vt:lpstr>Learning Objectives</vt:lpstr>
      <vt:lpstr>BI Cycle</vt:lpstr>
      <vt:lpstr>BIDM Cycle</vt:lpstr>
      <vt:lpstr>Business Intelligence</vt:lpstr>
      <vt:lpstr>Pattern Recognition</vt:lpstr>
      <vt:lpstr>Nature of Patterns</vt:lpstr>
      <vt:lpstr>Data Management Chain</vt:lpstr>
      <vt:lpstr>Data</vt:lpstr>
      <vt:lpstr>Database and data modeling</vt:lpstr>
      <vt:lpstr>Data Warehousing</vt:lpstr>
      <vt:lpstr>Database vs Data Warehouse</vt:lpstr>
      <vt:lpstr>Data Mining</vt:lpstr>
      <vt:lpstr>Data Mining – Major Techniques</vt:lpstr>
      <vt:lpstr>Data Visualizing</vt:lpstr>
      <vt:lpstr>Operations Database is very granular and records every detail of every transaction</vt:lpstr>
      <vt:lpstr>Data Warehouse rolls the data up to dimensions of analytical interest</vt:lpstr>
      <vt:lpstr>Analytics: Simple cross-table analysis brings out new insights</vt:lpstr>
      <vt:lpstr>Datafication; Data Types</vt:lpstr>
      <vt:lpstr>Business Intelligence Concepts and Application</vt:lpstr>
      <vt:lpstr>Learning Objectives</vt:lpstr>
      <vt:lpstr>BIDM cycle</vt:lpstr>
      <vt:lpstr>BIDM</vt:lpstr>
      <vt:lpstr>Khan Academy—BI in Education</vt:lpstr>
      <vt:lpstr>Khan Academy</vt:lpstr>
      <vt:lpstr>Advantages</vt:lpstr>
      <vt:lpstr>Vemana IT ERP</vt:lpstr>
      <vt:lpstr>BI for Better Decisions</vt:lpstr>
      <vt:lpstr>Contd…</vt:lpstr>
      <vt:lpstr>Types of Business Decisions</vt:lpstr>
      <vt:lpstr>BI Tools</vt:lpstr>
      <vt:lpstr>Tableau</vt:lpstr>
      <vt:lpstr>Sample Executive Dashboard</vt:lpstr>
      <vt:lpstr>Contd.</vt:lpstr>
      <vt:lpstr>BI Skills</vt:lpstr>
      <vt:lpstr>BI Applications</vt:lpstr>
      <vt:lpstr>Customer Relationship Management </vt:lpstr>
      <vt:lpstr>Health Care and Wellness</vt:lpstr>
      <vt:lpstr>Education</vt:lpstr>
      <vt:lpstr>Retail and Logistics</vt:lpstr>
      <vt:lpstr>Banking</vt:lpstr>
      <vt:lpstr>Financial Services</vt:lpstr>
      <vt:lpstr>Manufacturing</vt:lpstr>
      <vt:lpstr>Telecom</vt:lpstr>
      <vt:lpstr>Government</vt:lpstr>
      <vt:lpstr>Data Warehousing</vt:lpstr>
      <vt:lpstr>Learning Objectives</vt:lpstr>
      <vt:lpstr>DWH Definition</vt:lpstr>
      <vt:lpstr>Benefits of DW</vt:lpstr>
      <vt:lpstr>What is a DWH?</vt:lpstr>
      <vt:lpstr>DWH…</vt:lpstr>
      <vt:lpstr>Goals of DWH</vt:lpstr>
      <vt:lpstr>Goals…</vt:lpstr>
      <vt:lpstr>Key Terms</vt:lpstr>
      <vt:lpstr>OLTP Vs. OLAP</vt:lpstr>
      <vt:lpstr>Data Warehouse types</vt:lpstr>
      <vt:lpstr>DW Development Approaches</vt:lpstr>
      <vt:lpstr>PowerPoint Presentation</vt:lpstr>
      <vt:lpstr>DW Architecture Considerations </vt:lpstr>
      <vt:lpstr>DWH Architecture</vt:lpstr>
      <vt:lpstr>Data Integration and the Extraction, Transformation, and Load (ETL) Process</vt:lpstr>
      <vt:lpstr>Data Warehousing Environment</vt:lpstr>
      <vt:lpstr>Dimensional Modeling</vt:lpstr>
      <vt:lpstr>Cube: A Lattice of Cuboids</vt:lpstr>
      <vt:lpstr>Example</vt:lpstr>
      <vt:lpstr>OLAP  Manipulation</vt:lpstr>
      <vt:lpstr>Dimensional Modeling…</vt:lpstr>
      <vt:lpstr>Fact Table…  </vt:lpstr>
      <vt:lpstr>Dimension Tables</vt:lpstr>
      <vt:lpstr>Star Schema</vt:lpstr>
      <vt:lpstr>Star Join Schema</vt:lpstr>
      <vt:lpstr>Star Schema</vt:lpstr>
      <vt:lpstr>DW Structure: Star Schema (a.k.a. Dimensional Modeling)</vt:lpstr>
      <vt:lpstr>Star Schema – Auto Sales</vt:lpstr>
      <vt:lpstr>Sales Application</vt:lpstr>
      <vt:lpstr>Data Mining</vt:lpstr>
      <vt:lpstr>Learning Objectives</vt:lpstr>
      <vt:lpstr>What is Data Mining?</vt:lpstr>
      <vt:lpstr>Contd.</vt:lpstr>
      <vt:lpstr>Why DM?</vt:lpstr>
      <vt:lpstr>Gathering and Selecting Data</vt:lpstr>
      <vt:lpstr>Knowledge Discovery (KDD) Process</vt:lpstr>
      <vt:lpstr>Data Cleansing and Preparation</vt:lpstr>
      <vt:lpstr>Contd.</vt:lpstr>
      <vt:lpstr>Outputs of Data Mining</vt:lpstr>
      <vt:lpstr>Evaluating Data Mining Results</vt:lpstr>
      <vt:lpstr>Learning Phase: Model Construction</vt:lpstr>
      <vt:lpstr>Prediction Phase</vt:lpstr>
      <vt:lpstr>Confusion Matrix</vt:lpstr>
      <vt:lpstr>Data Mining Techniques</vt:lpstr>
      <vt:lpstr>Decision Trees</vt:lpstr>
      <vt:lpstr>Other Methods</vt:lpstr>
      <vt:lpstr>Data Preparation – A Critical Task</vt:lpstr>
      <vt:lpstr>Data in Data Mining</vt:lpstr>
      <vt:lpstr>Comparing Popular DM Platforms</vt:lpstr>
      <vt:lpstr>Data Mining Best Practices</vt:lpstr>
      <vt:lpstr>Cross-Industry Standard Process for Data Mining (CRISP-DM)</vt:lpstr>
      <vt:lpstr>Data Mining : Myths</vt:lpstr>
      <vt:lpstr>Data Mining: Common Mistakes</vt:lpstr>
      <vt:lpstr>Data Mining: Common Mistakes</vt:lpstr>
      <vt:lpstr>Data Visualization</vt:lpstr>
      <vt:lpstr>Learning Objectives</vt:lpstr>
      <vt:lpstr>Visualization</vt:lpstr>
      <vt:lpstr>Example: Sea Surface Temperature</vt:lpstr>
      <vt:lpstr>Novel Coronavirus 2019</vt:lpstr>
      <vt:lpstr>Hans Rosling: Master of Data Visualizations</vt:lpstr>
      <vt:lpstr>Principles of Excellence in Visualization</vt:lpstr>
      <vt:lpstr>Major Types of Charts</vt:lpstr>
      <vt:lpstr>The Iris Data Set</vt:lpstr>
      <vt:lpstr>Visualization Techniques: Histograms</vt:lpstr>
      <vt:lpstr>Two-Dimensional Histograms</vt:lpstr>
      <vt:lpstr>Visualization Techniques: Box Plots</vt:lpstr>
      <vt:lpstr>What is Percentile?</vt:lpstr>
      <vt:lpstr>Example</vt:lpstr>
      <vt:lpstr>Visualization Techniques:  Scatter Plots</vt:lpstr>
      <vt:lpstr>Scatter Plot Array of Iris Attributes</vt:lpstr>
      <vt:lpstr>Visualization Techniques: Contour Plots</vt:lpstr>
      <vt:lpstr>Contour Plot Example:  SST Dec, 1998</vt:lpstr>
      <vt:lpstr>Visualization Techniques:  Matrix Plots</vt:lpstr>
      <vt:lpstr>Visualization of the Iris Data Matrix</vt:lpstr>
      <vt:lpstr>Visualization of the Iris Correlation Matrix</vt:lpstr>
      <vt:lpstr>Visualization Techniques: Parallel Coordinates</vt:lpstr>
      <vt:lpstr>Parallel Coordinates Plots for Iris Data</vt:lpstr>
      <vt:lpstr>Major chart types</vt:lpstr>
      <vt:lpstr>Pictograph examples</vt:lpstr>
      <vt:lpstr>PowerPoint Presentation</vt:lpstr>
      <vt:lpstr>Business Data Visualization … Step 2: Product performance … sorted by revenue</vt:lpstr>
      <vt:lpstr>Business Data Visualization … Step 3: Product performance … drill down</vt:lpstr>
      <vt:lpstr>Business Data Visualization … Step 4: SalesPerson performance</vt:lpstr>
      <vt:lpstr>Tips for Great Visualizations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- 3</dc:title>
  <dc:creator>Windows User</dc:creator>
  <cp:lastModifiedBy>Windows User</cp:lastModifiedBy>
  <cp:revision>92</cp:revision>
  <dcterms:created xsi:type="dcterms:W3CDTF">2019-01-29T03:31:08Z</dcterms:created>
  <dcterms:modified xsi:type="dcterms:W3CDTF">2020-08-04T05:27:32Z</dcterms:modified>
</cp:coreProperties>
</file>